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8"/>
  </p:notesMasterIdLst>
  <p:handoutMasterIdLst>
    <p:handoutMasterId r:id="rId19"/>
  </p:handoutMasterIdLst>
  <p:sldIdLst>
    <p:sldId id="323" r:id="rId2"/>
    <p:sldId id="671" r:id="rId3"/>
    <p:sldId id="672" r:id="rId4"/>
    <p:sldId id="673" r:id="rId5"/>
    <p:sldId id="674" r:id="rId6"/>
    <p:sldId id="680" r:id="rId7"/>
    <p:sldId id="678" r:id="rId8"/>
    <p:sldId id="681" r:id="rId9"/>
    <p:sldId id="536" r:id="rId10"/>
    <p:sldId id="537" r:id="rId11"/>
    <p:sldId id="646" r:id="rId12"/>
    <p:sldId id="677" r:id="rId13"/>
    <p:sldId id="543" r:id="rId14"/>
    <p:sldId id="687" r:id="rId15"/>
    <p:sldId id="662" r:id="rId16"/>
    <p:sldId id="688" r:id="rId17"/>
  </p:sldIdLst>
  <p:sldSz cx="9144000" cy="6858000" type="screen4x3"/>
  <p:notesSz cx="9872663" cy="6797675"/>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94F42BBA-4273-4D7B-AEB7-7B8AD18EA0DF}">
          <p14:sldIdLst/>
        </p14:section>
        <p14:section name="Inndeling uten navn" id="{EBBAFEFF-FC71-43CC-8FA5-53C2AE087A1D}">
          <p14:sldIdLst>
            <p14:sldId id="323"/>
            <p14:sldId id="671"/>
            <p14:sldId id="672"/>
            <p14:sldId id="673"/>
            <p14:sldId id="674"/>
            <p14:sldId id="680"/>
            <p14:sldId id="678"/>
            <p14:sldId id="681"/>
            <p14:sldId id="536"/>
            <p14:sldId id="537"/>
            <p14:sldId id="646"/>
            <p14:sldId id="677"/>
            <p14:sldId id="543"/>
            <p14:sldId id="687"/>
            <p14:sldId id="662"/>
            <p14:sldId id="688"/>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142">
          <p15:clr>
            <a:srgbClr val="A4A3A4"/>
          </p15:clr>
        </p15:guide>
        <p15:guide id="2" pos="311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72244" autoAdjust="0"/>
  </p:normalViewPr>
  <p:slideViewPr>
    <p:cSldViewPr>
      <p:cViewPr varScale="1">
        <p:scale>
          <a:sx n="53" d="100"/>
          <a:sy n="53" d="100"/>
        </p:scale>
        <p:origin x="-67" y="-18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9474"/>
    </p:cViewPr>
  </p:sorterViewPr>
  <p:notesViewPr>
    <p:cSldViewPr>
      <p:cViewPr varScale="1">
        <p:scale>
          <a:sx n="70" d="100"/>
          <a:sy n="70" d="100"/>
        </p:scale>
        <p:origin x="-1272" y="-96"/>
      </p:cViewPr>
      <p:guideLst>
        <p:guide orient="horz" pos="2142"/>
        <p:guide pos="311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4"/>
            <a:ext cx="4278314" cy="339724"/>
          </a:xfrm>
          <a:prstGeom prst="rect">
            <a:avLst/>
          </a:prstGeom>
        </p:spPr>
        <p:txBody>
          <a:bodyPr vert="horz" lIns="91432" tIns="45716" rIns="91432" bIns="45716" rtlCol="0"/>
          <a:lstStyle>
            <a:lvl1pPr algn="l">
              <a:defRPr sz="1200"/>
            </a:lvl1pPr>
          </a:lstStyle>
          <a:p>
            <a:endParaRPr lang="nb-NO"/>
          </a:p>
        </p:txBody>
      </p:sp>
      <p:sp>
        <p:nvSpPr>
          <p:cNvPr id="3" name="Plassholder for dato 2"/>
          <p:cNvSpPr>
            <a:spLocks noGrp="1"/>
          </p:cNvSpPr>
          <p:nvPr>
            <p:ph type="dt" sz="quarter" idx="1"/>
          </p:nvPr>
        </p:nvSpPr>
        <p:spPr>
          <a:xfrm>
            <a:off x="5592768" y="4"/>
            <a:ext cx="4278312" cy="339724"/>
          </a:xfrm>
          <a:prstGeom prst="rect">
            <a:avLst/>
          </a:prstGeom>
        </p:spPr>
        <p:txBody>
          <a:bodyPr vert="horz" lIns="91432" tIns="45716" rIns="91432" bIns="45716" rtlCol="0"/>
          <a:lstStyle>
            <a:lvl1pPr algn="r">
              <a:defRPr sz="1200"/>
            </a:lvl1pPr>
          </a:lstStyle>
          <a:p>
            <a:fld id="{B24960D3-6A88-463C-9B61-449CBD256996}" type="datetimeFigureOut">
              <a:rPr lang="nb-NO" smtClean="0"/>
              <a:t>15.04.2019</a:t>
            </a:fld>
            <a:endParaRPr lang="nb-NO"/>
          </a:p>
        </p:txBody>
      </p:sp>
      <p:sp>
        <p:nvSpPr>
          <p:cNvPr id="4" name="Plassholder for bunntekst 3"/>
          <p:cNvSpPr>
            <a:spLocks noGrp="1"/>
          </p:cNvSpPr>
          <p:nvPr>
            <p:ph type="ftr" sz="quarter" idx="2"/>
          </p:nvPr>
        </p:nvSpPr>
        <p:spPr>
          <a:xfrm>
            <a:off x="0" y="6456365"/>
            <a:ext cx="4278314" cy="339724"/>
          </a:xfrm>
          <a:prstGeom prst="rect">
            <a:avLst/>
          </a:prstGeom>
        </p:spPr>
        <p:txBody>
          <a:bodyPr vert="horz" lIns="91432" tIns="45716" rIns="91432" bIns="45716" rtlCol="0" anchor="b"/>
          <a:lstStyle>
            <a:lvl1pPr algn="l">
              <a:defRPr sz="1200"/>
            </a:lvl1pPr>
          </a:lstStyle>
          <a:p>
            <a:endParaRPr lang="nb-NO"/>
          </a:p>
        </p:txBody>
      </p:sp>
      <p:sp>
        <p:nvSpPr>
          <p:cNvPr id="5" name="Plassholder for lysbildenummer 4"/>
          <p:cNvSpPr>
            <a:spLocks noGrp="1"/>
          </p:cNvSpPr>
          <p:nvPr>
            <p:ph type="sldNum" sz="quarter" idx="3"/>
          </p:nvPr>
        </p:nvSpPr>
        <p:spPr>
          <a:xfrm>
            <a:off x="5592768" y="6456365"/>
            <a:ext cx="4278312" cy="339724"/>
          </a:xfrm>
          <a:prstGeom prst="rect">
            <a:avLst/>
          </a:prstGeom>
        </p:spPr>
        <p:txBody>
          <a:bodyPr vert="horz" lIns="91432" tIns="45716" rIns="91432" bIns="45716" rtlCol="0" anchor="b"/>
          <a:lstStyle>
            <a:lvl1pPr algn="r">
              <a:defRPr sz="1200"/>
            </a:lvl1pPr>
          </a:lstStyle>
          <a:p>
            <a:fld id="{B7B3BB41-30CE-4D2F-A4D9-733F3C1386BC}" type="slidenum">
              <a:rPr lang="nb-NO" smtClean="0"/>
              <a:t>‹#›</a:t>
            </a:fld>
            <a:endParaRPr lang="nb-NO"/>
          </a:p>
        </p:txBody>
      </p:sp>
    </p:spTree>
    <p:extLst>
      <p:ext uri="{BB962C8B-B14F-4D97-AF65-F5344CB8AC3E}">
        <p14:creationId xmlns:p14="http://schemas.microsoft.com/office/powerpoint/2010/main" val="3966687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2"/>
            <a:ext cx="4278154" cy="339883"/>
          </a:xfrm>
          <a:prstGeom prst="rect">
            <a:avLst/>
          </a:prstGeom>
        </p:spPr>
        <p:txBody>
          <a:bodyPr vert="horz" lIns="91432" tIns="45716" rIns="91432" bIns="45716" rtlCol="0"/>
          <a:lstStyle>
            <a:lvl1pPr algn="l">
              <a:defRPr sz="1200"/>
            </a:lvl1pPr>
          </a:lstStyle>
          <a:p>
            <a:endParaRPr lang="nb-NO"/>
          </a:p>
        </p:txBody>
      </p:sp>
      <p:sp>
        <p:nvSpPr>
          <p:cNvPr id="3" name="Plassholder for dato 2"/>
          <p:cNvSpPr>
            <a:spLocks noGrp="1"/>
          </p:cNvSpPr>
          <p:nvPr>
            <p:ph type="dt" idx="1"/>
          </p:nvPr>
        </p:nvSpPr>
        <p:spPr>
          <a:xfrm>
            <a:off x="5592227" y="2"/>
            <a:ext cx="4278154" cy="339883"/>
          </a:xfrm>
          <a:prstGeom prst="rect">
            <a:avLst/>
          </a:prstGeom>
        </p:spPr>
        <p:txBody>
          <a:bodyPr vert="horz" lIns="91432" tIns="45716" rIns="91432" bIns="45716" rtlCol="0"/>
          <a:lstStyle>
            <a:lvl1pPr algn="r">
              <a:defRPr sz="1200"/>
            </a:lvl1pPr>
          </a:lstStyle>
          <a:p>
            <a:fld id="{A3E2996C-EDB7-4D66-820D-0FE512E49316}" type="datetime6">
              <a:rPr lang="nb-NO" smtClean="0"/>
              <a:t>april 19</a:t>
            </a:fld>
            <a:endParaRPr lang="nb-NO"/>
          </a:p>
        </p:txBody>
      </p:sp>
      <p:sp>
        <p:nvSpPr>
          <p:cNvPr id="4" name="Plassholder for lysbilde 3"/>
          <p:cNvSpPr>
            <a:spLocks noGrp="1" noRot="1" noChangeAspect="1"/>
          </p:cNvSpPr>
          <p:nvPr>
            <p:ph type="sldImg" idx="2"/>
          </p:nvPr>
        </p:nvSpPr>
        <p:spPr>
          <a:xfrm>
            <a:off x="3236913" y="509588"/>
            <a:ext cx="3398837" cy="2549525"/>
          </a:xfrm>
          <a:prstGeom prst="rect">
            <a:avLst/>
          </a:prstGeom>
          <a:noFill/>
          <a:ln w="12700">
            <a:solidFill>
              <a:prstClr val="black"/>
            </a:solidFill>
          </a:ln>
        </p:spPr>
        <p:txBody>
          <a:bodyPr vert="horz" lIns="91432" tIns="45716" rIns="91432" bIns="45716" rtlCol="0" anchor="ctr"/>
          <a:lstStyle/>
          <a:p>
            <a:endParaRPr lang="nb-NO"/>
          </a:p>
        </p:txBody>
      </p:sp>
      <p:sp>
        <p:nvSpPr>
          <p:cNvPr id="5" name="Plassholder for notater 4"/>
          <p:cNvSpPr>
            <a:spLocks noGrp="1"/>
          </p:cNvSpPr>
          <p:nvPr>
            <p:ph type="body" sz="quarter" idx="3"/>
          </p:nvPr>
        </p:nvSpPr>
        <p:spPr>
          <a:xfrm>
            <a:off x="987267" y="3228897"/>
            <a:ext cx="7898130" cy="3058954"/>
          </a:xfrm>
          <a:prstGeom prst="rect">
            <a:avLst/>
          </a:prstGeom>
        </p:spPr>
        <p:txBody>
          <a:bodyPr vert="horz" lIns="91432" tIns="45716" rIns="91432" bIns="45716"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1" y="6456616"/>
            <a:ext cx="4278154" cy="339883"/>
          </a:xfrm>
          <a:prstGeom prst="rect">
            <a:avLst/>
          </a:prstGeom>
        </p:spPr>
        <p:txBody>
          <a:bodyPr vert="horz" lIns="91432" tIns="45716" rIns="91432" bIns="45716" rtlCol="0" anchor="b"/>
          <a:lstStyle>
            <a:lvl1pPr algn="l">
              <a:defRPr sz="1200"/>
            </a:lvl1pPr>
          </a:lstStyle>
          <a:p>
            <a:r>
              <a:rPr lang="nb-NO"/>
              <a:t>Seminar over Ekteskapserklæringen</a:t>
            </a:r>
          </a:p>
        </p:txBody>
      </p:sp>
      <p:sp>
        <p:nvSpPr>
          <p:cNvPr id="7" name="Plassholder for lysbildenummer 6"/>
          <p:cNvSpPr>
            <a:spLocks noGrp="1"/>
          </p:cNvSpPr>
          <p:nvPr>
            <p:ph type="sldNum" sz="quarter" idx="5"/>
          </p:nvPr>
        </p:nvSpPr>
        <p:spPr>
          <a:xfrm>
            <a:off x="5592227" y="6456616"/>
            <a:ext cx="4278154" cy="339883"/>
          </a:xfrm>
          <a:prstGeom prst="rect">
            <a:avLst/>
          </a:prstGeom>
        </p:spPr>
        <p:txBody>
          <a:bodyPr vert="horz" lIns="91432" tIns="45716" rIns="91432" bIns="45716" rtlCol="0" anchor="b"/>
          <a:lstStyle>
            <a:lvl1pPr algn="r">
              <a:defRPr sz="1200"/>
            </a:lvl1pPr>
          </a:lstStyle>
          <a:p>
            <a:fld id="{C8593401-7213-4FA8-8723-86291B2E8693}" type="slidenum">
              <a:rPr lang="nb-NO" smtClean="0"/>
              <a:t>‹#›</a:t>
            </a:fld>
            <a:endParaRPr lang="nb-NO"/>
          </a:p>
        </p:txBody>
      </p:sp>
    </p:spTree>
    <p:extLst>
      <p:ext uri="{BB962C8B-B14F-4D97-AF65-F5344CB8AC3E}">
        <p14:creationId xmlns:p14="http://schemas.microsoft.com/office/powerpoint/2010/main" val="315224301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umpu.com/no/document/view/18269033/samlivsetikk-og-kristen-tro-lunde-forla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www.ung.no/" TargetMode="External"/><Relationship Id="rId3" Type="http://schemas.openxmlformats.org/officeDocument/2006/relationships/hyperlink" Target="https://www.telegraph.co.uk/technology/facebook/10930654/Facebooks-71-gender-options-come-to-UK-users.html" TargetMode="External"/><Relationship Id="rId7" Type="http://schemas.openxmlformats.org/officeDocument/2006/relationships/hyperlink" Target="https://www.nrk.no/video/PS*257951"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aftenposten.no/norge/i/4dB5o/Et-kjonn-som-passer-for-deg" TargetMode="External"/><Relationship Id="rId5" Type="http://schemas.openxmlformats.org/officeDocument/2006/relationships/hyperlink" Target="https://www.bufdir.no/lhbt/LHBT_ordlista/" TargetMode="External"/><Relationship Id="rId4" Type="http://schemas.openxmlformats.org/officeDocument/2006/relationships/hyperlink" Target="https://www.thedailybeast.com/what-each-of-facebooks-51-new-gender-options-mean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klikk.no/foreldre/gravid/kjoper-seg-drommebarnet-236110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foreningenfri.no/rosa-kompetanse/om-rosa-kompetanse-rk/"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TIPS OG MOMENTER TIL TALEREN</a:t>
            </a:r>
          </a:p>
          <a:p>
            <a:endParaRPr lang="nb-NO" dirty="0"/>
          </a:p>
          <a:p>
            <a:r>
              <a:rPr lang="nb-NO" sz="1200" kern="1200" dirty="0">
                <a:solidFill>
                  <a:schemeClr val="tx1"/>
                </a:solidFill>
                <a:effectLst/>
                <a:latin typeface="+mn-lt"/>
                <a:ea typeface="+mn-ea"/>
                <a:cs typeface="+mn-cs"/>
              </a:rPr>
              <a:t>Taleren velger hvordan temamøtet skal innledes. Det </a:t>
            </a:r>
            <a:r>
              <a:rPr lang="nb-NO" sz="1200" kern="1200">
                <a:solidFill>
                  <a:schemeClr val="tx1"/>
                </a:solidFill>
                <a:effectLst/>
                <a:latin typeface="+mn-lt"/>
                <a:ea typeface="+mn-ea"/>
                <a:cs typeface="+mn-cs"/>
              </a:rPr>
              <a:t>avhenger </a:t>
            </a:r>
            <a:r>
              <a:rPr lang="nb-NO" sz="1200" kern="1200" smtClean="0">
                <a:solidFill>
                  <a:schemeClr val="tx1"/>
                </a:solidFill>
                <a:effectLst/>
                <a:latin typeface="+mn-lt"/>
                <a:ea typeface="+mn-ea"/>
                <a:cs typeface="+mn-cs"/>
              </a:rPr>
              <a:t>av </a:t>
            </a:r>
            <a:r>
              <a:rPr lang="nb-NO" sz="1200" kern="1200" dirty="0">
                <a:solidFill>
                  <a:schemeClr val="tx1"/>
                </a:solidFill>
                <a:effectLst/>
                <a:latin typeface="+mn-lt"/>
                <a:ea typeface="+mn-ea"/>
                <a:cs typeface="+mn-cs"/>
              </a:rPr>
              <a:t>lokale forhold.</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I tillegg til å si noe om bakgrunnen for at dette møtet blir arrangert, kan man f.eks. kort omtale noen av ordene/begrepene på dette åpningslysbildet.</a:t>
            </a:r>
            <a:endParaRPr lang="nb-NO" dirty="0"/>
          </a:p>
        </p:txBody>
      </p:sp>
      <p:sp>
        <p:nvSpPr>
          <p:cNvPr id="4" name="Plassholder for lysbildenummer 3"/>
          <p:cNvSpPr>
            <a:spLocks noGrp="1"/>
          </p:cNvSpPr>
          <p:nvPr>
            <p:ph type="sldNum" sz="quarter" idx="10"/>
          </p:nvPr>
        </p:nvSpPr>
        <p:spPr/>
        <p:txBody>
          <a:bodyPr/>
          <a:lstStyle/>
          <a:p>
            <a:fld id="{C8593401-7213-4FA8-8723-86291B2E8693}" type="slidenum">
              <a:rPr lang="nb-NO" smtClean="0"/>
              <a:t>1</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2898437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TIPS OG MOMENTER TIL TALEREN</a:t>
            </a:r>
          </a:p>
          <a:p>
            <a:endParaRPr lang="nb-NO" dirty="0"/>
          </a:p>
          <a:p>
            <a:r>
              <a:rPr lang="nb-NO" b="1" dirty="0"/>
              <a:t>Innholdet</a:t>
            </a:r>
            <a:r>
              <a:rPr lang="nb-NO" b="1" baseline="0" dirty="0"/>
              <a:t> i de neste lysbildene er en utdypning av det som står i </a:t>
            </a:r>
            <a:r>
              <a:rPr lang="nb-NO" b="1" u="sng" baseline="0" dirty="0"/>
              <a:t>kapittel 1-3 i Ekteskapserklæringen</a:t>
            </a:r>
            <a:r>
              <a:rPr lang="nb-NO" b="1" baseline="0" dirty="0"/>
              <a:t>.</a:t>
            </a:r>
            <a:endParaRPr lang="nb-NO" b="1" dirty="0"/>
          </a:p>
          <a:p>
            <a:endParaRPr lang="nb-NO" b="1" dirty="0"/>
          </a:p>
          <a:p>
            <a:r>
              <a:rPr lang="nb-NO" b="0" dirty="0"/>
              <a:t>Vi anbefaler taleren å lese gjennom</a:t>
            </a:r>
            <a:r>
              <a:rPr lang="nb-NO" b="0" baseline="0" dirty="0"/>
              <a:t> </a:t>
            </a:r>
            <a:r>
              <a:rPr lang="nb-NO" b="0" dirty="0"/>
              <a:t>kapittel 1-3 i Ekteskapserklæringen</a:t>
            </a:r>
            <a:r>
              <a:rPr lang="nb-NO" b="0" baseline="0" dirty="0"/>
              <a:t> og å bruke stoff derfra i undervisningen. </a:t>
            </a:r>
          </a:p>
          <a:p>
            <a:endParaRPr lang="nb-NO" b="1" baseline="0" dirty="0"/>
          </a:p>
          <a:p>
            <a:r>
              <a:rPr lang="nb-NO" b="0" baseline="0" dirty="0"/>
              <a:t>Vi er kalt til å være mennesker preget av «nåde og sannhet», slik som Jesus (</a:t>
            </a:r>
            <a:r>
              <a:rPr lang="nb-NO" b="0" baseline="0" dirty="0" err="1"/>
              <a:t>Joh</a:t>
            </a:r>
            <a:r>
              <a:rPr lang="nb-NO" b="0" baseline="0" dirty="0"/>
              <a:t> 1,14.17). Det betyr blant annet at vi skal møte medmennesker med nåde, kjærlighet, respekt, vennlighet m.m. Samtidig er vi kalt til å stå fast på sannheten som Gud har åpenbart og å avsløre det som kolliderer med Guds vilje, bud og plan for mennesket. Det handler om å «være tro mot sannheten i kjærlighet» (Ef 4,15). Det handler om et både/og – </a:t>
            </a:r>
            <a:r>
              <a:rPr lang="nb-NO" b="0" i="1" baseline="0" dirty="0"/>
              <a:t>både</a:t>
            </a:r>
            <a:r>
              <a:rPr lang="nb-NO" b="0" baseline="0" dirty="0"/>
              <a:t> kjærlighet og sannhet.</a:t>
            </a:r>
          </a:p>
          <a:p>
            <a:endParaRPr lang="nb-NO"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0" baseline="0" dirty="0"/>
              <a:t>Understrek at budene og kjærligheten hører sammen. Gud har faktisk gitt dem fordi han elsker oss. Se sammenhengen mellom budene og kjærligheten i dette utsagnet av Jesus: «</a:t>
            </a:r>
            <a:r>
              <a:rPr lang="nb-NO" sz="1200" i="1" kern="1200" dirty="0">
                <a:solidFill>
                  <a:schemeClr val="tx1"/>
                </a:solidFill>
                <a:latin typeface="+mn-lt"/>
                <a:ea typeface="+mn-ea"/>
                <a:cs typeface="+mn-cs"/>
              </a:rPr>
              <a:t>Hvis dere holder mine bud, blir dere i min kjærlighet, slik jeg har holdt min Fars bud og blir i hans kjærlighet» </a:t>
            </a:r>
            <a:r>
              <a:rPr lang="nb-NO" sz="1100" kern="1200" dirty="0">
                <a:solidFill>
                  <a:schemeClr val="tx1"/>
                </a:solidFill>
                <a:latin typeface="+mn-lt"/>
                <a:ea typeface="+mn-ea"/>
                <a:cs typeface="+mn-cs"/>
              </a:rPr>
              <a:t>(</a:t>
            </a:r>
            <a:r>
              <a:rPr lang="nb-NO" sz="1100" kern="1200" dirty="0" err="1">
                <a:solidFill>
                  <a:schemeClr val="tx1"/>
                </a:solidFill>
                <a:latin typeface="+mn-lt"/>
                <a:ea typeface="+mn-ea"/>
                <a:cs typeface="+mn-cs"/>
              </a:rPr>
              <a:t>Joh</a:t>
            </a:r>
            <a:r>
              <a:rPr lang="nb-NO" sz="1100" kern="1200" dirty="0">
                <a:solidFill>
                  <a:schemeClr val="tx1"/>
                </a:solidFill>
                <a:latin typeface="+mn-lt"/>
                <a:ea typeface="+mn-ea"/>
                <a:cs typeface="+mn-cs"/>
              </a:rPr>
              <a:t> 15,10).</a:t>
            </a:r>
          </a:p>
          <a:p>
            <a:endParaRPr lang="nb-NO" dirty="0"/>
          </a:p>
          <a:p>
            <a:r>
              <a:rPr lang="nb-NO" dirty="0"/>
              <a:t>* Illustrasjonen viser kvinnen</a:t>
            </a:r>
            <a:r>
              <a:rPr lang="nb-NO" baseline="0" dirty="0"/>
              <a:t> som er blitt grepet i hor og ført fram for Jesus, beskrevet i </a:t>
            </a:r>
            <a:r>
              <a:rPr lang="nb-NO" baseline="0" dirty="0" err="1"/>
              <a:t>Joh</a:t>
            </a:r>
            <a:r>
              <a:rPr lang="nb-NO" baseline="0" dirty="0"/>
              <a:t> 8,2-11.</a:t>
            </a:r>
          </a:p>
          <a:p>
            <a:endParaRPr lang="nb-NO" baseline="0" dirty="0"/>
          </a:p>
          <a:p>
            <a:r>
              <a:rPr lang="nb-NO" b="0" baseline="0" dirty="0"/>
              <a:t>Møtet mellom Jesus og kvinnen avsluttes slik: </a:t>
            </a:r>
            <a:r>
              <a:rPr lang="nb-NO" b="1" baseline="0" dirty="0"/>
              <a:t>«Heller ikke jeg fordømmer deg. Gå bort, og synd ikke mer fra nå av!» </a:t>
            </a:r>
            <a:r>
              <a:rPr lang="nb-NO" baseline="0" dirty="0" err="1"/>
              <a:t>Joh</a:t>
            </a:r>
            <a:r>
              <a:rPr lang="nb-NO" baseline="0" dirty="0"/>
              <a:t> 8,11. </a:t>
            </a:r>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10</a:t>
            </a:fld>
            <a:endParaRPr lang="nb-NO"/>
          </a:p>
        </p:txBody>
      </p:sp>
    </p:spTree>
    <p:extLst>
      <p:ext uri="{BB962C8B-B14F-4D97-AF65-F5344CB8AC3E}">
        <p14:creationId xmlns:p14="http://schemas.microsoft.com/office/powerpoint/2010/main" val="1324744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1" dirty="0"/>
              <a:t>TIPS OG MOMENTER TIL TALEREN</a:t>
            </a:r>
          </a:p>
          <a:p>
            <a:endParaRPr lang="nb-NO" dirty="0"/>
          </a:p>
          <a:p>
            <a:r>
              <a:rPr lang="nb-NO" sz="1200" kern="1200" dirty="0">
                <a:solidFill>
                  <a:schemeClr val="tx1"/>
                </a:solidFill>
                <a:effectLst/>
                <a:latin typeface="+mn-lt"/>
                <a:ea typeface="+mn-ea"/>
                <a:cs typeface="+mn-cs"/>
              </a:rPr>
              <a:t>Les tekstene høyt og legg vekt på at Jesus bekrefter ekteskapet mellom mann og kvinne fra skapelsesberetningen i Det gamle testamente.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Se også ressursarket «Ingen tvil om hva Jesus mente» under punktet </a:t>
            </a:r>
            <a:r>
              <a:rPr lang="nb-NO" sz="1200" i="1" kern="1200" dirty="0">
                <a:solidFill>
                  <a:schemeClr val="tx1"/>
                </a:solidFill>
                <a:effectLst/>
                <a:latin typeface="+mn-lt"/>
                <a:ea typeface="+mn-ea"/>
                <a:cs typeface="+mn-cs"/>
              </a:rPr>
              <a:t>Helsides ressursark i 4 farger</a:t>
            </a:r>
            <a:r>
              <a:rPr lang="nb-NO" sz="1200" kern="1200" dirty="0">
                <a:solidFill>
                  <a:schemeClr val="tx1"/>
                </a:solidFill>
                <a:effectLst/>
                <a:latin typeface="+mn-lt"/>
                <a:ea typeface="+mn-ea"/>
                <a:cs typeface="+mn-cs"/>
              </a:rPr>
              <a:t> i hovedmenyen </a:t>
            </a:r>
            <a:r>
              <a:rPr lang="nb-NO" sz="1200" i="1" kern="1200" dirty="0">
                <a:solidFill>
                  <a:schemeClr val="tx1"/>
                </a:solidFill>
                <a:effectLst/>
                <a:latin typeface="+mn-lt"/>
                <a:ea typeface="+mn-ea"/>
                <a:cs typeface="+mn-cs"/>
              </a:rPr>
              <a:t>Nyttige ressurser</a:t>
            </a:r>
            <a:r>
              <a:rPr lang="nb-NO" sz="1200" kern="1200" dirty="0">
                <a:solidFill>
                  <a:schemeClr val="tx1"/>
                </a:solidFill>
                <a:effectLst/>
                <a:latin typeface="+mn-lt"/>
                <a:ea typeface="+mn-ea"/>
                <a:cs typeface="+mn-cs"/>
              </a:rPr>
              <a:t> på Samlivsbanken.no.</a:t>
            </a:r>
            <a:endParaRPr lang="nb-NO" baseline="0" dirty="0"/>
          </a:p>
          <a:p>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11</a:t>
            </a:fld>
            <a:endParaRPr lang="nb-NO"/>
          </a:p>
        </p:txBody>
      </p:sp>
    </p:spTree>
    <p:extLst>
      <p:ext uri="{BB962C8B-B14F-4D97-AF65-F5344CB8AC3E}">
        <p14:creationId xmlns:p14="http://schemas.microsoft.com/office/powerpoint/2010/main" val="2154432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236913" y="509588"/>
            <a:ext cx="3398837" cy="2549525"/>
          </a:xfrm>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TIPS OG MOMENTER TIL TALEREN</a:t>
            </a:r>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Som en kontrast til det</a:t>
            </a:r>
            <a:r>
              <a:rPr lang="nb-NO" sz="1200" kern="1200" baseline="0" dirty="0">
                <a:solidFill>
                  <a:schemeClr val="tx1"/>
                </a:solidFill>
                <a:effectLst/>
                <a:latin typeface="+mn-lt"/>
                <a:ea typeface="+mn-ea"/>
                <a:cs typeface="+mn-cs"/>
              </a:rPr>
              <a:t> som flertallet på Kirkemøtet 2017 vedtok, kan taleren vise denne enkle, men tankevekkende presentasjonen av Bibelens lære om ekteskapet. </a:t>
            </a:r>
          </a:p>
          <a:p>
            <a:endParaRPr lang="nb-NO" sz="1200" kern="1200" baseline="0" dirty="0">
              <a:solidFill>
                <a:schemeClr val="tx1"/>
              </a:solidFill>
              <a:effectLst/>
              <a:latin typeface="+mn-lt"/>
              <a:ea typeface="+mn-ea"/>
              <a:cs typeface="+mn-cs"/>
            </a:endParaRPr>
          </a:p>
          <a:p>
            <a:r>
              <a:rPr lang="nb-NO" sz="1200" kern="1200" baseline="0" dirty="0">
                <a:solidFill>
                  <a:schemeClr val="tx1"/>
                </a:solidFill>
                <a:effectLst/>
                <a:latin typeface="+mn-lt"/>
                <a:ea typeface="+mn-ea"/>
                <a:cs typeface="+mn-cs"/>
              </a:rPr>
              <a:t>Dette verset har vært en av kjernetekstene i alle kristne bryllup i alle kirkesamfunn til alle tider. </a:t>
            </a:r>
            <a:r>
              <a:rPr lang="nb-NO" sz="1200" kern="1200" dirty="0">
                <a:solidFill>
                  <a:schemeClr val="tx1"/>
                </a:solidFill>
                <a:effectLst/>
                <a:latin typeface="+mn-lt"/>
                <a:ea typeface="+mn-ea"/>
                <a:cs typeface="+mn-cs"/>
              </a:rPr>
              <a:t>Det er essensen av den bibelske læren om ekteskapet.</a:t>
            </a:r>
            <a:endParaRPr lang="nb-NO" sz="1200" kern="1200" baseline="0" dirty="0">
              <a:solidFill>
                <a:schemeClr val="tx1"/>
              </a:solidFill>
              <a:effectLst/>
              <a:latin typeface="+mn-lt"/>
              <a:ea typeface="+mn-ea"/>
              <a:cs typeface="+mn-cs"/>
            </a:endParaRPr>
          </a:p>
          <a:p>
            <a:endParaRPr lang="nb-NO" sz="1200" kern="1200" baseline="0" dirty="0">
              <a:solidFill>
                <a:schemeClr val="tx1"/>
              </a:solidFill>
              <a:effectLst/>
              <a:latin typeface="+mn-lt"/>
              <a:ea typeface="+mn-ea"/>
              <a:cs typeface="+mn-cs"/>
            </a:endParaRPr>
          </a:p>
          <a:p>
            <a:r>
              <a:rPr lang="nb-NO" sz="1200" kern="1200" baseline="0" dirty="0">
                <a:solidFill>
                  <a:schemeClr val="tx1"/>
                </a:solidFill>
                <a:effectLst/>
                <a:latin typeface="+mn-lt"/>
                <a:ea typeface="+mn-ea"/>
                <a:cs typeface="+mn-cs"/>
              </a:rPr>
              <a:t>At ekteskapet er Guds skaperordning for én mann og én kvinne, har gjennom hele kirkehistorien vært et av de lærepunktene som det har vært størst enighet om – på tvers av kirkesamfunnene. Og det er det fortsatt. I verden i dag er det faktisk bare 2-3 prosent av de kristne som tilhører et kirkesamfunn som har omdefinert ekteskapet i sine grunnvoller, slik Den norske kirke har gjort.</a:t>
            </a:r>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Når taleren kommenterer de forskjellige</a:t>
            </a:r>
            <a:r>
              <a:rPr lang="nb-NO" sz="1200" kern="1200" baseline="0" dirty="0">
                <a:solidFill>
                  <a:schemeClr val="tx1"/>
                </a:solidFill>
                <a:effectLst/>
                <a:latin typeface="+mn-lt"/>
                <a:ea typeface="+mn-ea"/>
                <a:cs typeface="+mn-cs"/>
              </a:rPr>
              <a:t> delene av verset, kan det være interessant å nevne </a:t>
            </a:r>
            <a:r>
              <a:rPr lang="nb-NO" sz="1200" kern="1200" dirty="0">
                <a:solidFill>
                  <a:schemeClr val="tx1"/>
                </a:solidFill>
                <a:effectLst/>
                <a:latin typeface="+mn-lt"/>
                <a:ea typeface="+mn-ea"/>
                <a:cs typeface="+mn-cs"/>
              </a:rPr>
              <a:t>at uttrykket </a:t>
            </a:r>
            <a:r>
              <a:rPr lang="nb-NO" sz="1200" b="1" kern="1200" dirty="0">
                <a:solidFill>
                  <a:schemeClr val="tx1"/>
                </a:solidFill>
                <a:effectLst/>
                <a:latin typeface="+mn-lt"/>
                <a:ea typeface="+mn-ea"/>
                <a:cs typeface="+mn-cs"/>
              </a:rPr>
              <a:t>«holde fast ved» </a:t>
            </a:r>
            <a:r>
              <a:rPr lang="nb-NO" sz="1200" kern="1200" dirty="0">
                <a:solidFill>
                  <a:schemeClr val="tx1"/>
                </a:solidFill>
                <a:effectLst/>
                <a:latin typeface="+mn-lt"/>
                <a:ea typeface="+mn-ea"/>
                <a:cs typeface="+mn-cs"/>
              </a:rPr>
              <a:t>(</a:t>
            </a:r>
            <a:r>
              <a:rPr lang="nb-NO" sz="1200" i="1" kern="1200" dirty="0" err="1">
                <a:solidFill>
                  <a:schemeClr val="tx1"/>
                </a:solidFill>
                <a:effectLst/>
                <a:latin typeface="+mn-lt"/>
                <a:ea typeface="+mn-ea"/>
                <a:cs typeface="+mn-cs"/>
              </a:rPr>
              <a:t>dabaq</a:t>
            </a:r>
            <a:r>
              <a:rPr lang="nb-NO" sz="1200" kern="1200" dirty="0">
                <a:solidFill>
                  <a:schemeClr val="tx1"/>
                </a:solidFill>
                <a:effectLst/>
                <a:latin typeface="+mn-lt"/>
                <a:ea typeface="+mn-ea"/>
                <a:cs typeface="+mn-cs"/>
              </a:rPr>
              <a:t> på hebraisk) også har betydningen å «være limt sammen med».</a:t>
            </a:r>
          </a:p>
          <a:p>
            <a:r>
              <a:rPr lang="nb-NO" sz="1200" kern="1200" dirty="0">
                <a:solidFill>
                  <a:schemeClr val="tx1"/>
                </a:solidFill>
                <a:effectLst/>
                <a:latin typeface="+mn-lt"/>
                <a:ea typeface="+mn-ea"/>
                <a:cs typeface="+mn-cs"/>
              </a:rPr>
              <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a:t>
            </a:r>
            <a:r>
              <a:rPr lang="nb-NO" sz="1200" kern="1200" baseline="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Bibeloversettelsen som blir brukt på lysbildet, er Bibel 2011, utgitt av Det norske bibelselskap. Dersom taleren ønsker å bruke en annen oversettelse, er det enkelt å endre verset på lysbildet:</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	</a:t>
            </a:r>
          </a:p>
          <a:p>
            <a:pPr marL="228600" indent="-228600">
              <a:buAutoNum type="alphaLcParenR"/>
            </a:pPr>
            <a:r>
              <a:rPr lang="nb-NO" sz="1200" kern="1200" dirty="0">
                <a:solidFill>
                  <a:schemeClr val="tx1"/>
                </a:solidFill>
                <a:effectLst/>
                <a:latin typeface="+mn-lt"/>
                <a:ea typeface="+mn-ea"/>
                <a:cs typeface="+mn-cs"/>
              </a:rPr>
              <a:t>Bibel 88/07, utgitt av Norsk Bibel: </a:t>
            </a:r>
            <a:r>
              <a:rPr lang="nb-NO" sz="1200" b="1" i="1" kern="1200" dirty="0">
                <a:solidFill>
                  <a:schemeClr val="tx1"/>
                </a:solidFill>
                <a:effectLst/>
                <a:latin typeface="+mn-lt"/>
                <a:ea typeface="+mn-ea"/>
                <a:cs typeface="+mn-cs"/>
              </a:rPr>
              <a:t>«Derfor skal mannen forlate far og mor og holde seg til sin hustru, og de to skal være ett kjød.»</a:t>
            </a:r>
            <a:br>
              <a:rPr lang="nb-NO" sz="1200" b="1" i="1" kern="1200" dirty="0">
                <a:solidFill>
                  <a:schemeClr val="tx1"/>
                </a:solidFill>
                <a:effectLst/>
                <a:latin typeface="+mn-lt"/>
                <a:ea typeface="+mn-ea"/>
                <a:cs typeface="+mn-cs"/>
              </a:rPr>
            </a:br>
            <a:endParaRPr lang="nb-NO" sz="1200" b="1" i="1" kern="1200" dirty="0">
              <a:solidFill>
                <a:schemeClr val="tx1"/>
              </a:solidFill>
              <a:effectLst/>
              <a:latin typeface="+mn-lt"/>
              <a:ea typeface="+mn-ea"/>
              <a:cs typeface="+mn-cs"/>
            </a:endParaRPr>
          </a:p>
          <a:p>
            <a:pPr marL="228600" indent="-228600">
              <a:buAutoNum type="alphaLcParenR"/>
            </a:pPr>
            <a:r>
              <a:rPr lang="nb-NO" sz="1200" kern="1200" dirty="0">
                <a:solidFill>
                  <a:schemeClr val="tx1"/>
                </a:solidFill>
                <a:effectLst/>
                <a:latin typeface="+mn-lt"/>
                <a:ea typeface="+mn-ea"/>
                <a:cs typeface="+mn-cs"/>
              </a:rPr>
              <a:t>Bibelen – Guds Ord, utgitt av Bibelforlaget: </a:t>
            </a:r>
            <a:r>
              <a:rPr lang="nb-NO" sz="1200" b="1" i="1" kern="1200" dirty="0">
                <a:solidFill>
                  <a:schemeClr val="tx1"/>
                </a:solidFill>
                <a:effectLst/>
                <a:latin typeface="+mn-lt"/>
                <a:ea typeface="+mn-ea"/>
                <a:cs typeface="+mn-cs"/>
              </a:rPr>
              <a:t>«Derfor skal mannen forlate sin far og sin mor og være knyttet til sin hustru, og de to skal være ett legeme.»</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C8593401-7213-4FA8-8723-86291B2E8693}" type="slidenum">
              <a:rPr lang="nb-NO" smtClean="0"/>
              <a:t>12</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2142510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1" dirty="0"/>
              <a:t>TIPS OG MOMENTER TIL TALEREN</a:t>
            </a:r>
          </a:p>
          <a:p>
            <a:endParaRPr lang="nb-NO" dirty="0"/>
          </a:p>
          <a:p>
            <a:r>
              <a:rPr lang="nb-NO" dirty="0"/>
              <a:t>Les hvert punkt høyt og gi eventuelt</a:t>
            </a:r>
            <a:r>
              <a:rPr lang="nb-NO" baseline="0" dirty="0"/>
              <a:t> </a:t>
            </a:r>
            <a:r>
              <a:rPr lang="nb-NO" dirty="0"/>
              <a:t>en kort kommentar</a:t>
            </a:r>
            <a:r>
              <a:rPr lang="nb-NO" baseline="0" dirty="0"/>
              <a:t> til ett eller flere av punktene.</a:t>
            </a:r>
          </a:p>
          <a:p>
            <a:endParaRPr lang="nb-NO" baseline="0" dirty="0"/>
          </a:p>
          <a:p>
            <a:r>
              <a:rPr lang="nb-NO" b="1" dirty="0"/>
              <a:t>BIBELENS</a:t>
            </a:r>
            <a:r>
              <a:rPr lang="nb-NO" b="1" baseline="0" dirty="0"/>
              <a:t> FØRSTE OG SISTE KAPITTEL</a:t>
            </a:r>
            <a:r>
              <a:rPr lang="nb-NO" b="1" dirty="0"/>
              <a:t>:</a:t>
            </a:r>
            <a:r>
              <a:rPr lang="nb-NO" b="1" baseline="0" dirty="0"/>
              <a:t> </a:t>
            </a:r>
            <a:r>
              <a:rPr lang="nb-NO" dirty="0"/>
              <a:t>Fra Bibelens</a:t>
            </a:r>
            <a:r>
              <a:rPr lang="nb-NO" baseline="0" dirty="0"/>
              <a:t> første kapittel (1 Mos 1,27-28) til Bibelens siste kapittel (</a:t>
            </a:r>
            <a:r>
              <a:rPr lang="nb-NO" baseline="0" dirty="0" err="1"/>
              <a:t>Joh</a:t>
            </a:r>
            <a:r>
              <a:rPr lang="nb-NO" baseline="0" dirty="0"/>
              <a:t> </a:t>
            </a:r>
            <a:r>
              <a:rPr lang="nb-NO" baseline="0" dirty="0" err="1"/>
              <a:t>Åp</a:t>
            </a:r>
            <a:r>
              <a:rPr lang="nb-NO" baseline="0" dirty="0"/>
              <a:t> 22,17: Menigheten er Lammets brud) er budskapet klart: Ekteskapet er Guds skaperordning for mann og kvinne.</a:t>
            </a:r>
          </a:p>
          <a:p>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STOR ENIGHET. </a:t>
            </a:r>
            <a:r>
              <a:rPr lang="nb-NO" sz="1200" kern="1200" dirty="0">
                <a:solidFill>
                  <a:schemeClr val="tx1"/>
                </a:solidFill>
                <a:effectLst/>
                <a:latin typeface="+mn-lt"/>
                <a:ea typeface="+mn-ea"/>
                <a:cs typeface="+mn-cs"/>
              </a:rPr>
              <a:t>Det finnes få lærepunkter i den kristne tro som kristne har vært mer enige om gjennom hele kirkens historie enn dette. Kirkesamfunnene er uenige om dåp og nattverd, hvor mange sakramentene det er, nådegaver, kirkeordninger og lederstruktur, osv. Men helt til vår tid har absolutt ALLE kirkesamfunn og kristne vært enige om at ekteskapet er for mann og kvinne. Fortsatt er det overveldende flertallet av kristne enige i dette. Kun 2-3 prosent av kristne i verden i dag tilhører kirkesamfunn som har omdefinert ekteskapet til å være kjønnsnøytralt. (Kilde: Vårt Land 13/11-2015.)</a:t>
            </a:r>
          </a:p>
          <a:p>
            <a:endParaRPr lang="nb-NO" baseline="0" dirty="0"/>
          </a:p>
          <a:p>
            <a:r>
              <a:rPr lang="nb-NO" sz="1200" b="1" kern="1200" dirty="0">
                <a:solidFill>
                  <a:schemeClr val="tx1"/>
                </a:solidFill>
                <a:effectLst/>
                <a:latin typeface="+mn-lt"/>
                <a:ea typeface="+mn-ea"/>
                <a:cs typeface="+mn-cs"/>
              </a:rPr>
              <a:t>BRUD OG BRUDGOM: </a:t>
            </a:r>
            <a:r>
              <a:rPr lang="nb-NO" sz="1200" kern="1200" dirty="0">
                <a:solidFill>
                  <a:schemeClr val="tx1"/>
                </a:solidFill>
                <a:effectLst/>
                <a:latin typeface="+mn-lt"/>
                <a:ea typeface="+mn-ea"/>
                <a:cs typeface="+mn-cs"/>
              </a:rPr>
              <a:t>Hvis man ønsker å vise en oversikt over bibelsteder med tematikken Israel og menigheten som brud, og Gud og Kristus som brudgom, finner man et lysbilde kalt «Han er min brudgom, jeg er hans brud» under menyen «Ekstra PowerPoint-lysbilder» i hovedmenyen «Nyttige ressurser» på www.Samlivsbanken.no</a:t>
            </a:r>
            <a:endParaRPr lang="nb-NO" baseline="0" dirty="0"/>
          </a:p>
          <a:p>
            <a:endParaRPr lang="nb-NO" baseline="0" dirty="0"/>
          </a:p>
          <a:p>
            <a:endParaRPr lang="nb-NO" baseline="0" dirty="0"/>
          </a:p>
          <a:p>
            <a:endParaRPr lang="nb-NO" baseline="0" dirty="0"/>
          </a:p>
          <a:p>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13</a:t>
            </a:fld>
            <a:endParaRPr lang="nb-NO"/>
          </a:p>
        </p:txBody>
      </p:sp>
    </p:spTree>
    <p:extLst>
      <p:ext uri="{BB962C8B-B14F-4D97-AF65-F5344CB8AC3E}">
        <p14:creationId xmlns:p14="http://schemas.microsoft.com/office/powerpoint/2010/main" val="2477172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400" b="1" dirty="0"/>
              <a:t>TIPS OG MOMENTER TIL TALEREN</a:t>
            </a:r>
          </a:p>
          <a:p>
            <a:endParaRPr lang="nb-NO" sz="1300" b="1" dirty="0">
              <a:latin typeface="Arial" panose="020B0604020202020204" pitchFamily="34" charset="0"/>
              <a:cs typeface="Arial" panose="020B0604020202020204" pitchFamily="34" charset="0"/>
            </a:endParaRPr>
          </a:p>
          <a:p>
            <a:r>
              <a:rPr lang="nb-NO" sz="1200" b="1" kern="1200" dirty="0">
                <a:solidFill>
                  <a:schemeClr val="tx1"/>
                </a:solidFill>
                <a:effectLst/>
                <a:latin typeface="+mn-lt"/>
                <a:ea typeface="+mn-ea"/>
                <a:cs typeface="+mn-cs"/>
              </a:rPr>
              <a:t>1) ET ANNERLEDES FOLK.</a:t>
            </a:r>
            <a:r>
              <a:rPr lang="nb-NO" sz="1200" kern="1200" dirty="0">
                <a:solidFill>
                  <a:schemeClr val="tx1"/>
                </a:solidFill>
                <a:effectLst/>
                <a:latin typeface="+mn-lt"/>
                <a:ea typeface="+mn-ea"/>
                <a:cs typeface="+mn-cs"/>
              </a:rPr>
              <a:t> Som kristne tilhører vi et annet rike, en annen Herre, med andre verdier og prioriteringer, en annen autoritet i vurderingen av hva som er rett, godt og sant. Vi er «fremmede», sier Peter i 1 </a:t>
            </a:r>
            <a:r>
              <a:rPr lang="nb-NO" sz="1200" kern="1200" dirty="0" err="1">
                <a:solidFill>
                  <a:schemeClr val="tx1"/>
                </a:solidFill>
                <a:effectLst/>
                <a:latin typeface="+mn-lt"/>
                <a:ea typeface="+mn-ea"/>
                <a:cs typeface="+mn-cs"/>
              </a:rPr>
              <a:t>Pet</a:t>
            </a:r>
            <a:r>
              <a:rPr lang="nb-NO" sz="1200" kern="1200" dirty="0">
                <a:solidFill>
                  <a:schemeClr val="tx1"/>
                </a:solidFill>
                <a:effectLst/>
                <a:latin typeface="+mn-lt"/>
                <a:ea typeface="+mn-ea"/>
                <a:cs typeface="+mn-cs"/>
              </a:rPr>
              <a:t> 1,1 og 17b, og i 2,11: «fremmede og utlendinger». Vi er pilegrimer på vei mot et annet fedreland.</a:t>
            </a:r>
          </a:p>
          <a:p>
            <a:r>
              <a:rPr lang="nb-NO" sz="1200" kern="1200" dirty="0">
                <a:solidFill>
                  <a:schemeClr val="tx1"/>
                </a:solidFill>
                <a:effectLst/>
                <a:latin typeface="+mn-lt"/>
                <a:ea typeface="+mn-ea"/>
                <a:cs typeface="+mn-cs"/>
              </a:rPr>
              <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Taleren kan eventuelt også sitere fra Fil 3,20 og </a:t>
            </a:r>
            <a:r>
              <a:rPr lang="nb-NO" sz="1200" kern="1200" dirty="0" err="1">
                <a:solidFill>
                  <a:schemeClr val="tx1"/>
                </a:solidFill>
                <a:effectLst/>
                <a:latin typeface="+mn-lt"/>
                <a:ea typeface="+mn-ea"/>
                <a:cs typeface="+mn-cs"/>
              </a:rPr>
              <a:t>Hebr</a:t>
            </a:r>
            <a:r>
              <a:rPr lang="nb-NO" sz="1200" kern="1200" dirty="0">
                <a:solidFill>
                  <a:schemeClr val="tx1"/>
                </a:solidFill>
                <a:effectLst/>
                <a:latin typeface="+mn-lt"/>
                <a:ea typeface="+mn-ea"/>
                <a:cs typeface="+mn-cs"/>
              </a:rPr>
              <a:t> 13,14 og/eller 1 Kor 1,26-31.</a:t>
            </a:r>
          </a:p>
          <a:p>
            <a:r>
              <a:rPr lang="nb-NO" sz="1200" kern="1200" dirty="0">
                <a:solidFill>
                  <a:schemeClr val="tx1"/>
                </a:solidFill>
                <a:effectLst/>
                <a:latin typeface="+mn-lt"/>
                <a:ea typeface="+mn-ea"/>
                <a:cs typeface="+mn-cs"/>
              </a:rPr>
              <a:t/>
            </a:r>
            <a:br>
              <a:rPr lang="nb-NO" sz="1200" kern="1200" dirty="0">
                <a:solidFill>
                  <a:schemeClr val="tx1"/>
                </a:solidFill>
                <a:effectLst/>
                <a:latin typeface="+mn-lt"/>
                <a:ea typeface="+mn-ea"/>
                <a:cs typeface="+mn-cs"/>
              </a:rPr>
            </a:br>
            <a:r>
              <a:rPr lang="nb-NO" sz="1200" b="1" kern="1200" dirty="0">
                <a:solidFill>
                  <a:schemeClr val="tx1"/>
                </a:solidFill>
                <a:effectLst/>
                <a:latin typeface="+mn-lt"/>
                <a:ea typeface="+mn-ea"/>
                <a:cs typeface="+mn-cs"/>
              </a:rPr>
              <a:t>2) ETTERFØLGELSE og LYDIGHET. </a:t>
            </a:r>
            <a:r>
              <a:rPr lang="nb-NO" sz="1200" kern="1200" dirty="0">
                <a:solidFill>
                  <a:schemeClr val="tx1"/>
                </a:solidFill>
                <a:effectLst/>
                <a:latin typeface="+mn-lt"/>
                <a:ea typeface="+mn-ea"/>
                <a:cs typeface="+mn-cs"/>
              </a:rPr>
              <a:t>Jesus Kristus kaller oss til å følge ham og til å leve i og forsvare hans sannheter, hans vilje og det håp vi eier i ham. </a:t>
            </a:r>
            <a:r>
              <a:rPr lang="nb-NO" sz="1200" kern="1200" dirty="0" err="1">
                <a:solidFill>
                  <a:schemeClr val="tx1"/>
                </a:solidFill>
                <a:effectLst/>
                <a:latin typeface="+mn-lt"/>
                <a:ea typeface="+mn-ea"/>
                <a:cs typeface="+mn-cs"/>
              </a:rPr>
              <a:t>Jfr</a:t>
            </a:r>
            <a:r>
              <a:rPr lang="nb-NO" sz="1200" kern="1200" dirty="0">
                <a:solidFill>
                  <a:schemeClr val="tx1"/>
                </a:solidFill>
                <a:effectLst/>
                <a:latin typeface="+mn-lt"/>
                <a:ea typeface="+mn-ea"/>
                <a:cs typeface="+mn-cs"/>
              </a:rPr>
              <a:t> 1 </a:t>
            </a:r>
            <a:r>
              <a:rPr lang="nb-NO" sz="1200" kern="1200" dirty="0" err="1">
                <a:solidFill>
                  <a:schemeClr val="tx1"/>
                </a:solidFill>
                <a:effectLst/>
                <a:latin typeface="+mn-lt"/>
                <a:ea typeface="+mn-ea"/>
                <a:cs typeface="+mn-cs"/>
              </a:rPr>
              <a:t>Pet</a:t>
            </a:r>
            <a:r>
              <a:rPr lang="nb-NO" sz="1200" kern="1200" dirty="0">
                <a:solidFill>
                  <a:schemeClr val="tx1"/>
                </a:solidFill>
                <a:effectLst/>
                <a:latin typeface="+mn-lt"/>
                <a:ea typeface="+mn-ea"/>
                <a:cs typeface="+mn-cs"/>
              </a:rPr>
              <a:t> 3,14b-16.</a:t>
            </a:r>
          </a:p>
          <a:p>
            <a:r>
              <a:rPr lang="nb-NO" sz="1200" b="1" kern="1200" dirty="0">
                <a:solidFill>
                  <a:schemeClr val="tx1"/>
                </a:solidFill>
                <a:effectLst/>
                <a:latin typeface="+mn-lt"/>
                <a:ea typeface="+mn-ea"/>
                <a:cs typeface="+mn-cs"/>
              </a:rPr>
              <a:t/>
            </a:r>
            <a:br>
              <a:rPr lang="nb-NO" sz="1200" b="1" kern="1200" dirty="0">
                <a:solidFill>
                  <a:schemeClr val="tx1"/>
                </a:solidFill>
                <a:effectLst/>
                <a:latin typeface="+mn-lt"/>
                <a:ea typeface="+mn-ea"/>
                <a:cs typeface="+mn-cs"/>
              </a:rPr>
            </a:br>
            <a:r>
              <a:rPr lang="nb-NO" sz="1200" b="1" kern="1200" dirty="0">
                <a:solidFill>
                  <a:schemeClr val="tx1"/>
                </a:solidFill>
                <a:effectLst/>
                <a:latin typeface="+mn-lt"/>
                <a:ea typeface="+mn-ea"/>
                <a:cs typeface="+mn-cs"/>
              </a:rPr>
              <a:t>3) FORSVARSKAMP. </a:t>
            </a:r>
            <a:r>
              <a:rPr lang="nb-NO" sz="1200" kern="1200" dirty="0">
                <a:solidFill>
                  <a:schemeClr val="tx1"/>
                </a:solidFill>
                <a:effectLst/>
                <a:latin typeface="+mn-lt"/>
                <a:ea typeface="+mn-ea"/>
                <a:cs typeface="+mn-cs"/>
              </a:rPr>
              <a:t>Vi fører ikke en kamp mot mennesker, men en forsvarskamp mot ideologier, tankesystemer og trender som kolliderer med Guds skapervilje og bud. Ef 6,12: «Vår kamp er ikke mot kjøtt og blod, men mot makter og åndskrefter … .»  Vers 13: «Ta derfor på Guds fulle rustning …»</a:t>
            </a:r>
            <a:br>
              <a:rPr lang="nb-NO"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Som en del av forsvaret av Guds sannheter og skaperordninger, oppfordrer også Bibelen oss til å avsløre og imøtegå alt som kolliderer med Guds vilje for menneskelivet. Taleren kan i den forbindelse sitere fra versene i 2 Kor 4,2 og 10,4-5.</a:t>
            </a:r>
          </a:p>
          <a:p>
            <a:r>
              <a:rPr lang="nb-NO" sz="1200" kern="1200" dirty="0">
                <a:solidFill>
                  <a:schemeClr val="tx1"/>
                </a:solidFill>
                <a:effectLst/>
                <a:latin typeface="+mn-lt"/>
                <a:ea typeface="+mn-ea"/>
                <a:cs typeface="+mn-cs"/>
              </a:rPr>
              <a:t/>
            </a:r>
            <a:br>
              <a:rPr lang="nb-NO" sz="1200" kern="1200" dirty="0">
                <a:solidFill>
                  <a:schemeClr val="tx1"/>
                </a:solidFill>
                <a:effectLst/>
                <a:latin typeface="+mn-lt"/>
                <a:ea typeface="+mn-ea"/>
                <a:cs typeface="+mn-cs"/>
              </a:rPr>
            </a:br>
            <a:r>
              <a:rPr lang="nb-NO" sz="1200" b="1" kern="1200" dirty="0">
                <a:solidFill>
                  <a:schemeClr val="tx1"/>
                </a:solidFill>
                <a:effectLst/>
                <a:latin typeface="+mn-lt"/>
                <a:ea typeface="+mn-ea"/>
                <a:cs typeface="+mn-cs"/>
              </a:rPr>
              <a:t>* Et ekstra moment som eventuelt kan kommenteres:</a:t>
            </a:r>
            <a:br>
              <a:rPr lang="nb-NO" sz="1200" b="1"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Vårt ønske og mål er å vitne om Guds gode skapervilje for kjønn og seksualitet, ekteskap og barn – ikke å påtvinge andre våre meninger. Si gjerne litt om at vi ønsker å vise ekte toleranse og forsvare andres rett til å være uenige med oss. Vi håper at våre meningsmotstandere også vil respektere og forsvare </a:t>
            </a:r>
            <a:r>
              <a:rPr lang="nb-NO" sz="1200" b="1" kern="1200" dirty="0">
                <a:solidFill>
                  <a:schemeClr val="tx1"/>
                </a:solidFill>
                <a:effectLst/>
                <a:latin typeface="+mn-lt"/>
                <a:ea typeface="+mn-ea"/>
                <a:cs typeface="+mn-cs"/>
              </a:rPr>
              <a:t>vår</a:t>
            </a:r>
            <a:r>
              <a:rPr lang="nb-NO" sz="1200" kern="1200" dirty="0">
                <a:solidFill>
                  <a:schemeClr val="tx1"/>
                </a:solidFill>
                <a:effectLst/>
                <a:latin typeface="+mn-lt"/>
                <a:ea typeface="+mn-ea"/>
                <a:cs typeface="+mn-cs"/>
              </a:rPr>
              <a:t> rett til å mene noe annet enn dem. </a:t>
            </a:r>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14</a:t>
            </a:fld>
            <a:endParaRPr lang="nb-NO"/>
          </a:p>
        </p:txBody>
      </p:sp>
    </p:spTree>
    <p:extLst>
      <p:ext uri="{BB962C8B-B14F-4D97-AF65-F5344CB8AC3E}">
        <p14:creationId xmlns:p14="http://schemas.microsoft.com/office/powerpoint/2010/main" val="576391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1" dirty="0"/>
              <a:t>TIPS OG MOMENTER TIL TALEREN</a:t>
            </a:r>
          </a:p>
          <a:p>
            <a:pPr marL="0" indent="0">
              <a:buNone/>
            </a:pPr>
            <a:endParaRPr lang="nb-NO" b="0" dirty="0">
              <a:latin typeface="Arial" panose="020B0604020202020204" pitchFamily="34" charset="0"/>
              <a:cs typeface="Arial" panose="020B0604020202020204" pitchFamily="34" charset="0"/>
            </a:endParaRPr>
          </a:p>
          <a:p>
            <a:r>
              <a:rPr lang="nb-NO" sz="1200" b="1" kern="1200" dirty="0">
                <a:solidFill>
                  <a:schemeClr val="tx1"/>
                </a:solidFill>
                <a:effectLst/>
                <a:latin typeface="+mn-lt"/>
                <a:ea typeface="+mn-ea"/>
                <a:cs typeface="+mn-cs"/>
              </a:rPr>
              <a:t>1) AKTIV STØTTE.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La oss stå sammen og støtte hverandre i kampen for å forsvare og kommunisere bibelsk tro og etikk, både i vår egen sammenheng og på tvers av organisasjonsgrenser. Kanskje vi trenger å bli bedre kjent med brødre og søstre i andre kristne fellesskap på stedet vårt eller i byen vår? Kanskje vi kan finne fram til (flere) gode arenaer for samarbeid og samhandling?</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La oss være kreative og offensive i støtte og forbønn når vi ser at noen trenger det. Å skrive en kort e-post, en oppmuntring på sosiale medier eller en setning på en SMS kan bety mye mer enn vi tror. La oss ikke undervurdere viktigheten av oppmuntringer og konkret støtte!</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2) FORELDREANSVAR.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I et samfunn og i en skole som påvirker barna våre med en del verdier og en etisk relativisme vi ikke støtter, får alle kristne foreldre et større ansvar enn tidligere. Kontinuerlig dialog og oppfølging av våre barn og barnebarn når det gjelder kristen tro og etikk, er avgjørende.</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Å slå seg sammen med andre familier og møtes jevnlig for både sosialt og åndelig fellesskap, kan bety en enorm forskjell for barn, unge og voksne. Vær kreative og aktive – med innendørs og utendørs aktiviteter.</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3) FORNYELSE OG VEKKELSE.</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MULIGE momenter for taleren:</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Minn om at Gud er kirkens og historiens Herre. Han har oversikten og kontrollen, og Han sitter på tronen. Han kan bruke motstand og utfordringer til å skape ny enhet og nye allianser, ny kjærlighet og avhengighet av hverandre, ny avhengighet av Guds ord og av Herren selv, ny bevissthet om at vi trenger Hans visdom, kraft, kjærlighet og ledelse. </a:t>
            </a: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Fra kirkehistorien og fra vår tids lidende kirke vet vi at fornyelse og vekkelse ofte har funnet sted i tider med motstand og fiendskap. Vi må unngå enhver form for selvmedlidenhet og tendenser til å «gå ned i katakombene». La oss i stedet løfte hodet, rette ryggen og frimodig vitne om Herrens kjærlighet, vilje og bud.</a:t>
            </a: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4) GUDS LØFTER. 	</a:t>
            </a:r>
            <a:br>
              <a:rPr lang="nb-NO" sz="1200" b="1"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La oss dele Guds løfter og oppmuntre hverandre med dem. Her er flere aktuelle </a:t>
            </a:r>
            <a:r>
              <a:rPr lang="nb-NO" sz="1200" kern="1200" dirty="0" err="1">
                <a:solidFill>
                  <a:schemeClr val="tx1"/>
                </a:solidFill>
                <a:effectLst/>
                <a:latin typeface="+mn-lt"/>
                <a:ea typeface="+mn-ea"/>
                <a:cs typeface="+mn-cs"/>
              </a:rPr>
              <a:t>bibelvers</a:t>
            </a:r>
            <a:r>
              <a:rPr lang="nb-NO" sz="1200" kern="1200" dirty="0">
                <a:solidFill>
                  <a:schemeClr val="tx1"/>
                </a:solidFill>
                <a:effectLst/>
                <a:latin typeface="+mn-lt"/>
                <a:ea typeface="+mn-ea"/>
                <a:cs typeface="+mn-cs"/>
              </a:rPr>
              <a:t>:</a:t>
            </a:r>
          </a:p>
          <a:p>
            <a:r>
              <a:rPr lang="nb-NO"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5 Mos 31,6 * Salme 18,3 * Salme 34,16 * Jes 41,10 * Jes 45,3 * Jes 51,7 * Jes 57,15 * Matt 24,35 * </a:t>
            </a:r>
            <a:r>
              <a:rPr lang="nb-NO" sz="1200" kern="1200" dirty="0" err="1">
                <a:solidFill>
                  <a:schemeClr val="tx1"/>
                </a:solidFill>
                <a:effectLst/>
                <a:latin typeface="+mn-lt"/>
                <a:ea typeface="+mn-ea"/>
                <a:cs typeface="+mn-cs"/>
              </a:rPr>
              <a:t>Joh</a:t>
            </a:r>
            <a:r>
              <a:rPr lang="nb-NO" sz="1200" kern="1200" dirty="0">
                <a:solidFill>
                  <a:schemeClr val="tx1"/>
                </a:solidFill>
                <a:effectLst/>
                <a:latin typeface="+mn-lt"/>
                <a:ea typeface="+mn-ea"/>
                <a:cs typeface="+mn-cs"/>
              </a:rPr>
              <a:t> 8,31-32 * </a:t>
            </a:r>
            <a:r>
              <a:rPr lang="nb-NO" sz="1200" kern="1200" dirty="0" err="1">
                <a:solidFill>
                  <a:schemeClr val="tx1"/>
                </a:solidFill>
                <a:effectLst/>
                <a:latin typeface="+mn-lt"/>
                <a:ea typeface="+mn-ea"/>
                <a:cs typeface="+mn-cs"/>
              </a:rPr>
              <a:t>Joh</a:t>
            </a:r>
            <a:r>
              <a:rPr lang="nb-NO" sz="1200" kern="1200" dirty="0">
                <a:solidFill>
                  <a:schemeClr val="tx1"/>
                </a:solidFill>
                <a:effectLst/>
                <a:latin typeface="+mn-lt"/>
                <a:ea typeface="+mn-ea"/>
                <a:cs typeface="+mn-cs"/>
              </a:rPr>
              <a:t> 14,27 * Rom 8,28-39 * Rom 14,8 * 2 Kor 9,8 * Fil 4,4-7 * 2 Tim 1,7 * 1 </a:t>
            </a:r>
            <a:r>
              <a:rPr lang="nb-NO" sz="1200" kern="1200" dirty="0" err="1">
                <a:solidFill>
                  <a:schemeClr val="tx1"/>
                </a:solidFill>
                <a:effectLst/>
                <a:latin typeface="+mn-lt"/>
                <a:ea typeface="+mn-ea"/>
                <a:cs typeface="+mn-cs"/>
              </a:rPr>
              <a:t>Pet</a:t>
            </a:r>
            <a:r>
              <a:rPr lang="nb-NO" sz="1200" kern="1200" dirty="0">
                <a:solidFill>
                  <a:schemeClr val="tx1"/>
                </a:solidFill>
                <a:effectLst/>
                <a:latin typeface="+mn-lt"/>
                <a:ea typeface="+mn-ea"/>
                <a:cs typeface="+mn-cs"/>
              </a:rPr>
              <a:t> 5,7 osv.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Taleren kan gjerne finne fram andre løfter som han/hun selv har et forhold til. Skriv eventuelt noen av dem inn på et nytt lysbilde, som tilhørerne kan få noen minutter til å reflektere over og/eller samtale om.</a:t>
            </a:r>
          </a:p>
          <a:p>
            <a:endParaRPr lang="nb-NO" sz="1200" b="1"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5) MEDVANDRING. </a:t>
            </a:r>
            <a:r>
              <a:rPr lang="nb-NO" sz="1200" kern="1200" dirty="0">
                <a:solidFill>
                  <a:schemeClr val="tx1"/>
                </a:solidFill>
                <a:effectLst/>
                <a:latin typeface="+mn-lt"/>
                <a:ea typeface="+mn-ea"/>
                <a:cs typeface="+mn-cs"/>
              </a:rPr>
              <a:t>Understrek at deltakerne i en slik gruppe har taushetsplikt.</a:t>
            </a:r>
          </a:p>
          <a:p>
            <a:r>
              <a:rPr lang="nb-NO" sz="1200" kern="1200" dirty="0">
                <a:solidFill>
                  <a:schemeClr val="tx1"/>
                </a:solidFill>
                <a:effectLst/>
                <a:latin typeface="+mn-lt"/>
                <a:ea typeface="+mn-ea"/>
                <a:cs typeface="+mn-cs"/>
              </a:rPr>
              <a:t>Bevegelsen </a:t>
            </a:r>
            <a:r>
              <a:rPr lang="nb-NO" sz="1200" kern="1200" dirty="0" err="1">
                <a:solidFill>
                  <a:schemeClr val="tx1"/>
                </a:solidFill>
                <a:effectLst/>
                <a:latin typeface="+mn-lt"/>
                <a:ea typeface="+mn-ea"/>
                <a:cs typeface="+mn-cs"/>
              </a:rPr>
              <a:t>JourneyNorge</a:t>
            </a:r>
            <a:r>
              <a:rPr lang="nb-NO" sz="1200" kern="1200" dirty="0">
                <a:solidFill>
                  <a:schemeClr val="tx1"/>
                </a:solidFill>
                <a:effectLst/>
                <a:latin typeface="+mn-lt"/>
                <a:ea typeface="+mn-ea"/>
                <a:cs typeface="+mn-cs"/>
              </a:rPr>
              <a:t> (tidl. </a:t>
            </a:r>
            <a:r>
              <a:rPr lang="nb-NO" sz="1200" kern="1200" dirty="0" err="1">
                <a:solidFill>
                  <a:schemeClr val="tx1"/>
                </a:solidFill>
                <a:effectLst/>
                <a:latin typeface="+mn-lt"/>
                <a:ea typeface="+mn-ea"/>
                <a:cs typeface="+mn-cs"/>
              </a:rPr>
              <a:t>Living</a:t>
            </a:r>
            <a:r>
              <a:rPr lang="nb-NO" sz="1200" kern="1200" dirty="0">
                <a:solidFill>
                  <a:schemeClr val="tx1"/>
                </a:solidFill>
                <a:effectLst/>
                <a:latin typeface="+mn-lt"/>
                <a:ea typeface="+mn-ea"/>
                <a:cs typeface="+mn-cs"/>
              </a:rPr>
              <a:t> Waters) har materiell og erfaring med slike medvandrer-grupper.</a:t>
            </a:r>
            <a:endParaRPr lang="nb-NO" b="1" dirty="0">
              <a:latin typeface="Arial" panose="020B0604020202020204" pitchFamily="34" charset="0"/>
              <a:cs typeface="Arial" panose="020B0604020202020204" pitchFamily="34" charset="0"/>
            </a:endParaRPr>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15</a:t>
            </a:fld>
            <a:endParaRPr lang="nb-NO"/>
          </a:p>
        </p:txBody>
      </p:sp>
    </p:spTree>
    <p:extLst>
      <p:ext uri="{BB962C8B-B14F-4D97-AF65-F5344CB8AC3E}">
        <p14:creationId xmlns:p14="http://schemas.microsoft.com/office/powerpoint/2010/main" val="1748229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1" dirty="0"/>
              <a:t>TIPS OG MOMENTER TIL TALEREN</a:t>
            </a:r>
          </a:p>
          <a:p>
            <a:pPr algn="l" eaLnBrk="1" hangingPunct="1"/>
            <a:endParaRPr lang="nb-NO" altLang="nb-NO" b="1" dirty="0">
              <a:solidFill>
                <a:srgbClr val="C00000"/>
              </a:solidFill>
              <a:latin typeface="Arial" panose="020B0604020202020204" pitchFamily="34" charset="0"/>
              <a:cs typeface="Arial" panose="020B0604020202020204" pitchFamily="34" charset="0"/>
            </a:endParaRPr>
          </a:p>
          <a:p>
            <a:r>
              <a:rPr lang="nb-NO" sz="1200" kern="1200" dirty="0">
                <a:solidFill>
                  <a:schemeClr val="tx1"/>
                </a:solidFill>
                <a:effectLst/>
                <a:latin typeface="+mn-lt"/>
                <a:ea typeface="+mn-ea"/>
                <a:cs typeface="+mn-cs"/>
              </a:rPr>
              <a:t>Disse tre punktene er en sammenfatning av grunnleggende momenter i samlivsdebatten. Legg vekt på at de tre punktene/stikkordene er </a:t>
            </a:r>
            <a:r>
              <a:rPr lang="nb-NO" sz="1200" kern="1200">
                <a:solidFill>
                  <a:schemeClr val="tx1"/>
                </a:solidFill>
                <a:effectLst/>
                <a:latin typeface="+mn-lt"/>
                <a:ea typeface="+mn-ea"/>
                <a:cs typeface="+mn-cs"/>
              </a:rPr>
              <a:t>fundamentale sannheter som mye står og faller på.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Hvis man sier nei til én eller flere av disse sannhetene, åpner man en demning, og sterke krefter settes i spill. Man vil bli presset fra skanse til skanse og få store problemer med å finne troverdige motargumenter i møte med nye krav. Dominoeffekten slår inn med full tyngde.</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De tre stikkordene på lysbildet er nyttige knagger å henge vår egen refleksjon og overbevisning på. De gir også en god disposisjon for samtaler og innfallsvinkler i kontakt med andre.</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1. EKTESKAPET</a:t>
            </a:r>
            <a:r>
              <a:rPr lang="nb-NO" sz="1200" kern="1200" dirty="0">
                <a:solidFill>
                  <a:schemeClr val="tx1"/>
                </a:solidFill>
                <a:effectLst/>
                <a:latin typeface="+mn-lt"/>
                <a:ea typeface="+mn-ea"/>
                <a:cs typeface="+mn-cs"/>
              </a:rPr>
              <a:t>. Si kort noe om ekteskapet særpreg og betydning.</a:t>
            </a: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2. MOR-FAR-BARN-RELASJONEN. </a:t>
            </a:r>
            <a:r>
              <a:rPr lang="nb-NO" sz="1200" kern="1200" dirty="0">
                <a:solidFill>
                  <a:schemeClr val="tx1"/>
                </a:solidFill>
                <a:effectLst/>
                <a:latin typeface="+mn-lt"/>
                <a:ea typeface="+mn-ea"/>
                <a:cs typeface="+mn-cs"/>
              </a:rPr>
              <a:t>Mor-far-barn-relasjonens betydning og særstilling kan knapt overvurderes. Hvis man kun definerer denne relasjonen som en normalvariant blant andre likestilte varianter, er slaget tapt. Da rakner det også på mange andre fronter, slik vi ser det i dagens samfunn. Det meste er uunngåelige konsekvenser av å oppløse mor-far-barn-relasjonens unike betydning. Kjønn og seksualitet, unnfangelse og foreldreskap, biologi og barns rettigheter kommer da i fri flyt.</a:t>
            </a: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3. BARNEPERSPEKTIVET.</a:t>
            </a:r>
            <a:r>
              <a:rPr lang="nb-NO" sz="1200" kern="1200" dirty="0">
                <a:solidFill>
                  <a:schemeClr val="tx1"/>
                </a:solidFill>
                <a:effectLst/>
                <a:latin typeface="+mn-lt"/>
                <a:ea typeface="+mn-ea"/>
                <a:cs typeface="+mn-cs"/>
              </a:rPr>
              <a:t> Barneperspektivet – og ikke voksenperspektivet – må ha forkjørsrett i kristen teologi om familie og ekteskap.</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 Samtale. </a:t>
            </a:r>
            <a:r>
              <a:rPr lang="nb-NO" sz="1200" kern="1200" dirty="0">
                <a:solidFill>
                  <a:schemeClr val="tx1"/>
                </a:solidFill>
                <a:effectLst/>
                <a:latin typeface="+mn-lt"/>
                <a:ea typeface="+mn-ea"/>
                <a:cs typeface="+mn-cs"/>
              </a:rPr>
              <a:t>Gi gjerne deltakerne noen minutter til å snakke sammen om de tre stikkordene i par eller i smågrupper, dersom tiden tillater det.</a:t>
            </a:r>
            <a:endParaRPr lang="nb-NO" altLang="nb-NO" b="1" dirty="0">
              <a:solidFill>
                <a:srgbClr val="C00000"/>
              </a:solidFill>
              <a:latin typeface="Arial" panose="020B0604020202020204" pitchFamily="34" charset="0"/>
              <a:cs typeface="Arial" panose="020B0604020202020204" pitchFamily="34" charset="0"/>
            </a:endParaRPr>
          </a:p>
        </p:txBody>
      </p:sp>
      <p:sp>
        <p:nvSpPr>
          <p:cNvPr id="4" name="Plassholder for lysbildenummer 3"/>
          <p:cNvSpPr>
            <a:spLocks noGrp="1"/>
          </p:cNvSpPr>
          <p:nvPr>
            <p:ph type="sldNum" sz="quarter" idx="5"/>
          </p:nvPr>
        </p:nvSpPr>
        <p:spPr/>
        <p:txBody>
          <a:bodyPr/>
          <a:lstStyle/>
          <a:p>
            <a:pPr>
              <a:defRPr/>
            </a:pPr>
            <a:fld id="{4A7EED7F-2B95-485D-8358-8A9D7FBA1CA0}" type="slidenum">
              <a:rPr lang="nb-NO" smtClean="0"/>
              <a:pPr>
                <a:defRPr/>
              </a:pPr>
              <a:t>16</a:t>
            </a:fld>
            <a:endParaRPr lang="nb-NO"/>
          </a:p>
        </p:txBody>
      </p:sp>
      <p:sp>
        <p:nvSpPr>
          <p:cNvPr id="2" name="Plassholder for bunntekst 1"/>
          <p:cNvSpPr>
            <a:spLocks noGrp="1"/>
          </p:cNvSpPr>
          <p:nvPr>
            <p:ph type="ftr" sz="quarter" idx="10"/>
          </p:nvPr>
        </p:nvSpPr>
        <p:spPr/>
        <p:txBody>
          <a:bodyPr/>
          <a:lstStyle/>
          <a:p>
            <a:r>
              <a:rPr lang="nb-NO"/>
              <a:t>Seminar over Ekteskapserklæringen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1" baseline="0" dirty="0"/>
              <a:t>TIPS OG MOMENTER TIL TALEREN</a:t>
            </a:r>
          </a:p>
          <a:p>
            <a:endParaRPr lang="nb-NO" baseline="0" dirty="0"/>
          </a:p>
          <a:p>
            <a:r>
              <a:rPr lang="nb-NO" sz="1200" kern="1200" dirty="0">
                <a:solidFill>
                  <a:schemeClr val="tx1"/>
                </a:solidFill>
                <a:effectLst/>
                <a:latin typeface="+mn-lt"/>
                <a:ea typeface="+mn-ea"/>
                <a:cs typeface="+mn-cs"/>
              </a:rPr>
              <a:t>De siste årene har debatten om kjønn og seksualitet, samliv, ekteskap og barn vært intens i ulike sammenhenger og på mange arenaer. Det som for få år siden var selvsagt for de aller fleste, er det nå svært delte meninger om. </a:t>
            </a:r>
          </a:p>
          <a:p>
            <a:endParaRPr lang="nb-NO" b="0" baseline="0" dirty="0"/>
          </a:p>
          <a:p>
            <a:r>
              <a:rPr lang="nb-NO" b="0" baseline="0" dirty="0"/>
              <a:t>Temaet angår oss alle. Det er derfor ikke så rart at det engasjerer. Vi skal se kort på noen av de sentrale spørsmålene.</a:t>
            </a:r>
          </a:p>
          <a:p>
            <a:endParaRPr lang="nb-NO" baseline="0" dirty="0"/>
          </a:p>
          <a:p>
            <a:pPr marL="227572" indent="-227572">
              <a:buAutoNum type="arabicPeriod"/>
            </a:pPr>
            <a:r>
              <a:rPr lang="nb-NO" baseline="0" dirty="0"/>
              <a:t>Les hvert spørsmål høyt etter hvert som du klikker deg framover i lysbildet. Ta noen sekunders pause før du klikker deg fram til neste spørsmål.</a:t>
            </a:r>
          </a:p>
          <a:p>
            <a:pPr marL="227572" indent="-227572">
              <a:buAutoNum type="arabicPeriod"/>
            </a:pPr>
            <a:r>
              <a:rPr lang="nb-NO" baseline="0" dirty="0"/>
              <a:t>Poenget med dette lysbildet er </a:t>
            </a:r>
            <a:r>
              <a:rPr lang="nb-NO" b="0" i="1" baseline="0" dirty="0"/>
              <a:t>ikke</a:t>
            </a:r>
            <a:r>
              <a:rPr lang="nb-NO" baseline="0" dirty="0"/>
              <a:t> at taleren skal gi utfyllende kommentarer til hvert spørsmål. Hensikten er å løfte fram aktuelle problemstillinger – til ettertanke og bevisstgjøring.</a:t>
            </a:r>
          </a:p>
          <a:p>
            <a:pPr marL="227572" marR="0" lvl="0" indent="-227572" algn="l" defTabSz="914400" rtl="0" eaLnBrk="1" fontAlgn="auto" latinLnBrk="0" hangingPunct="1">
              <a:lnSpc>
                <a:spcPct val="100000"/>
              </a:lnSpc>
              <a:spcBef>
                <a:spcPts val="0"/>
              </a:spcBef>
              <a:spcAft>
                <a:spcPts val="0"/>
              </a:spcAft>
              <a:buClrTx/>
              <a:buSzTx/>
              <a:buFontTx/>
              <a:buAutoNum type="arabicPeriod"/>
              <a:tabLst/>
              <a:defRPr/>
            </a:pPr>
            <a:r>
              <a:rPr lang="nb-NO" sz="1200" kern="1200" dirty="0">
                <a:solidFill>
                  <a:schemeClr val="tx1"/>
                </a:solidFill>
                <a:effectLst/>
                <a:latin typeface="+mn-lt"/>
                <a:ea typeface="+mn-ea"/>
                <a:cs typeface="+mn-cs"/>
              </a:rPr>
              <a:t>Når alle spørsmålene står på lerretet/skjermen, kan deltakerne eventuelt få noen minutter til å prate sammen i smågrupper (2-4 personer) om følgende spørsmål: </a:t>
            </a:r>
            <a:r>
              <a:rPr lang="nb-NO" baseline="0" dirty="0"/>
              <a:t/>
            </a:r>
            <a:br>
              <a:rPr lang="nb-NO" baseline="0" dirty="0"/>
            </a:br>
            <a:endParaRPr lang="nb-NO" baseline="0" dirty="0"/>
          </a:p>
          <a:p>
            <a:r>
              <a:rPr lang="nb-NO" b="1" baseline="0" dirty="0"/>
              <a:t>             «Hvilke spørsmål synes dere er mest aktuelle? Mest krevende? Enklest å svare på?»</a:t>
            </a:r>
          </a:p>
          <a:p>
            <a:pPr marL="227572" indent="-227572">
              <a:buAutoNum type="arabicPeriod"/>
            </a:pPr>
            <a:endParaRPr lang="nb-NO" baseline="0" dirty="0"/>
          </a:p>
          <a:p>
            <a:r>
              <a:rPr lang="nb-NO" sz="1200" kern="1200" dirty="0">
                <a:solidFill>
                  <a:schemeClr val="tx1"/>
                </a:solidFill>
                <a:effectLst/>
                <a:latin typeface="+mn-lt"/>
                <a:ea typeface="+mn-ea"/>
                <a:cs typeface="+mn-cs"/>
              </a:rPr>
              <a:t>Hvis du som taler ønsker å kommentere lysbildet, kan du f.eks. ta utgangspunkt i det første, uthevede spørsmålet i hvert punkt. Forklar at gjennom hele historien, og fram til for 20-30 år siden, var de aller fleste i Norge enige om svaret på samtlige spørsmål. (På spørsmål 1 var nok ikke Ja-prosenten så overveldende, men det store flertallet mente at det finnes en Skaper. Fortsatt tror </a:t>
            </a:r>
            <a:r>
              <a:rPr lang="nb-NO" sz="1200" kern="1200" dirty="0" err="1">
                <a:solidFill>
                  <a:schemeClr val="tx1"/>
                </a:solidFill>
                <a:effectLst/>
                <a:latin typeface="+mn-lt"/>
                <a:ea typeface="+mn-ea"/>
                <a:cs typeface="+mn-cs"/>
              </a:rPr>
              <a:t>ca</a:t>
            </a:r>
            <a:r>
              <a:rPr lang="nb-NO" sz="1200" kern="1200" dirty="0">
                <a:solidFill>
                  <a:schemeClr val="tx1"/>
                </a:solidFill>
                <a:effectLst/>
                <a:latin typeface="+mn-lt"/>
                <a:ea typeface="+mn-ea"/>
                <a:cs typeface="+mn-cs"/>
              </a:rPr>
              <a:t> 50% av den norske befolkning på en gud eller en høyere makt.)</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På noen få år har altså svært mye forandret seg når det gjelder hva folk tenker om seksualitet og kjønn, familie og barn. For kristne er dette en stor utfordring. Mange er dessuten usikre og kanskje forvirret, og vet ikke helt hva de skal mene i møte med presset fra media og ungdomskulturen, fra venner og fra skolens undervisning.</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Forhåpentligvis vil denne undervisningen gi mer kunnskap, klarhet og frimodighet.</a:t>
            </a:r>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2</a:t>
            </a:fld>
            <a:endParaRPr lang="nb-NO"/>
          </a:p>
        </p:txBody>
      </p:sp>
    </p:spTree>
    <p:extLst>
      <p:ext uri="{BB962C8B-B14F-4D97-AF65-F5344CB8AC3E}">
        <p14:creationId xmlns:p14="http://schemas.microsoft.com/office/powerpoint/2010/main" val="1940763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1" dirty="0"/>
              <a:t>TIPS OG MOMENTER TIL TALEREN</a:t>
            </a:r>
          </a:p>
          <a:p>
            <a:endParaRPr lang="nb-NO" dirty="0"/>
          </a:p>
          <a:p>
            <a:r>
              <a:rPr lang="nb-NO" sz="1200" kern="1200" dirty="0">
                <a:solidFill>
                  <a:schemeClr val="tx1"/>
                </a:solidFill>
                <a:effectLst/>
                <a:latin typeface="+mn-lt"/>
                <a:ea typeface="+mn-ea"/>
                <a:cs typeface="+mn-cs"/>
              </a:rPr>
              <a:t>Helt i begynnelsen av dette temamøtet er det viktig å legge et grunnlag som understreker det bibelske fundamentet og Jesu budskap og eksempel. Taleren bør derfor bruke noen minutter på å utdype innholdet i dette lysbildet, som til dels er hentet fra kapittel 1 i Ekteskapserklæringen.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Som utfyllende kommentarer til hvert punkt kan taleren formidle innholdet i de aktuelle avsnittene i kapittel 1 i </a:t>
            </a:r>
            <a:r>
              <a:rPr lang="nb-NO" sz="1200" b="1" i="1" kern="1200" dirty="0">
                <a:solidFill>
                  <a:schemeClr val="tx1"/>
                </a:solidFill>
                <a:effectLst/>
                <a:latin typeface="+mn-lt"/>
                <a:ea typeface="+mn-ea"/>
                <a:cs typeface="+mn-cs"/>
              </a:rPr>
              <a:t>Ekteskapserklæringen</a:t>
            </a:r>
            <a:r>
              <a:rPr lang="nb-NO" sz="1200" kern="1200" dirty="0">
                <a:solidFill>
                  <a:schemeClr val="tx1"/>
                </a:solidFill>
                <a:effectLst/>
                <a:latin typeface="+mn-lt"/>
                <a:ea typeface="+mn-ea"/>
                <a:cs typeface="+mn-cs"/>
              </a:rPr>
              <a:t> – og andre momenter/illustrasjoner/ erfaringer som kan være relevante.</a:t>
            </a:r>
          </a:p>
          <a:p>
            <a:endParaRPr lang="nb-NO" baseline="0" dirty="0"/>
          </a:p>
          <a:p>
            <a:r>
              <a:rPr lang="nb-NO" sz="1200" kern="1200" dirty="0">
                <a:solidFill>
                  <a:schemeClr val="tx1"/>
                </a:solidFill>
                <a:effectLst/>
                <a:latin typeface="+mn-lt"/>
                <a:ea typeface="+mn-ea"/>
                <a:cs typeface="+mn-cs"/>
              </a:rPr>
              <a:t>Jesu budskap og hans eksempel gir oss det vi trenger for å møte andre mennesker på en varm, respektfull og vennlig måte. Vi er ikke kalt til å fordømme mennesker, uansett hvor uenige vi er, og uansett hvordan de lever. Tvert imot: Jesus kaller oss til å fortelle andre at de er elsket av Gud og verdifulle i hans øyne, og at hans vilje er det beste for ethvert menneske – selv om den ikke alltid er det enkleste.</a:t>
            </a:r>
          </a:p>
          <a:p>
            <a:endParaRPr lang="nb-NO" baseline="0" dirty="0"/>
          </a:p>
          <a:p>
            <a:r>
              <a:rPr lang="nb-NO" baseline="0" dirty="0"/>
              <a:t>Spørsmålet: «Hva ville Jesus ha gjort?» er svært aktuelt, også når det gjelder temaene som denne undervisningen inneholder. Vi trenger å lære av Jesus både når det gjelder ord, holdninger og handlinger. </a:t>
            </a:r>
          </a:p>
          <a:p>
            <a:endParaRPr lang="nb-NO" baseline="0" dirty="0"/>
          </a:p>
          <a:p>
            <a:r>
              <a:rPr lang="nb-NO" baseline="0" dirty="0"/>
              <a:t>Det handler om tre grunnleggende sannheter i kristen tro og etikk:</a:t>
            </a:r>
          </a:p>
          <a:p>
            <a:endParaRPr lang="nb-NO" baseline="0" dirty="0"/>
          </a:p>
          <a:p>
            <a:pPr marL="178274" indent="-178274" defTabSz="950793">
              <a:buFont typeface="Arial" charset="0"/>
              <a:buChar char="•"/>
              <a:defRPr/>
            </a:pPr>
            <a:r>
              <a:rPr lang="nb-NO" baseline="0" dirty="0"/>
              <a:t>SKAPT OG ELSKET</a:t>
            </a:r>
          </a:p>
          <a:p>
            <a:pPr marL="178274" indent="-178274" defTabSz="950793">
              <a:buFont typeface="Arial" charset="0"/>
              <a:buChar char="•"/>
              <a:defRPr/>
            </a:pPr>
            <a:r>
              <a:rPr lang="nb-NO" baseline="0" dirty="0"/>
              <a:t>NESTEKJÆRLIGHET</a:t>
            </a:r>
          </a:p>
          <a:p>
            <a:pPr marL="178274" indent="-178274" defTabSz="950793">
              <a:buFont typeface="Arial" charset="0"/>
              <a:buChar char="•"/>
              <a:defRPr/>
            </a:pPr>
            <a:r>
              <a:rPr lang="nb-NO" baseline="0" dirty="0"/>
              <a:t>NÅDE og SANNHET</a:t>
            </a:r>
          </a:p>
          <a:p>
            <a:pPr defTabSz="950793">
              <a:defRPr/>
            </a:pPr>
            <a:endParaRPr lang="nb-NO" dirty="0"/>
          </a:p>
          <a:p>
            <a:r>
              <a:rPr lang="nb-NO" sz="1200" b="1" kern="1200" dirty="0">
                <a:solidFill>
                  <a:schemeClr val="tx1"/>
                </a:solidFill>
                <a:effectLst/>
                <a:latin typeface="+mn-lt"/>
                <a:ea typeface="+mn-ea"/>
                <a:cs typeface="+mn-cs"/>
              </a:rPr>
              <a:t>* SKAPT OG ELSKET. </a:t>
            </a:r>
            <a:r>
              <a:rPr lang="nb-NO" sz="1200" kern="1200" dirty="0">
                <a:solidFill>
                  <a:schemeClr val="tx1"/>
                </a:solidFill>
                <a:effectLst/>
                <a:latin typeface="+mn-lt"/>
                <a:ea typeface="+mn-ea"/>
                <a:cs typeface="+mn-cs"/>
              </a:rPr>
              <a:t>Mange sekulære nordmenn tror at kristne fordømmer dem, at vi anser oss som bedre enn andre, og at vi tror vi er mer verdifulle og høyere elsket av Gud enn dem. Understrek på en tydelig måte sannhetene i det første punktet: SKAPT OG ELSKET. Vi er alle i samme båt: Skapt i Hans bilde, med et uutslettelig menneskeverd, elsket og verdifull – samtidig som vi kontinuerlig bryter hans vilje og daglig trenger hans tilgivelse og en ny start.</a:t>
            </a:r>
          </a:p>
          <a:p>
            <a:r>
              <a:rPr lang="nb-NO" baseline="0" dirty="0"/>
              <a:t/>
            </a:r>
            <a:br>
              <a:rPr lang="nb-NO" baseline="0" dirty="0"/>
            </a:br>
            <a:r>
              <a:rPr lang="nb-NO" baseline="0" dirty="0"/>
              <a:t>Alle er elsket av Gud, men ikke alt i verden og i våre liv er i tråd med hans skapervilje. På grunn av svakhet og synd, selvopptatthet og sår trenger vi alle Guds veiledning og ledelse, tilgivelse og kraft.</a:t>
            </a:r>
          </a:p>
          <a:p>
            <a:endParaRPr lang="nb-NO" baseline="0" dirty="0"/>
          </a:p>
          <a:p>
            <a:r>
              <a:rPr lang="nb-NO" b="1" dirty="0"/>
              <a:t>* NESTEKJÆRLIGHET.</a:t>
            </a:r>
            <a:r>
              <a:rPr lang="nb-NO" dirty="0"/>
              <a:t>  Snakk tydelig om </a:t>
            </a:r>
            <a:r>
              <a:rPr lang="nb-NO" baseline="0" dirty="0"/>
              <a:t>at hvis Jesus er vårt forbilde og eksempel, og hvis vi ønsker å bli mer og mer lik Jesus, er nestekjærlighet helt avgjørende. Jesus sier faktisk at budet om å elske sin neste som seg selv, er like viktig som å elske Gud. Se det dobbelte </a:t>
            </a:r>
            <a:r>
              <a:rPr lang="nb-NO" baseline="0" dirty="0" err="1"/>
              <a:t>kjærlighetsbud</a:t>
            </a:r>
            <a:r>
              <a:rPr lang="nb-NO" baseline="0" dirty="0"/>
              <a:t> i Matt 22,34-40.</a:t>
            </a:r>
          </a:p>
          <a:p>
            <a:endParaRPr lang="nb-NO" baseline="0" dirty="0"/>
          </a:p>
          <a:p>
            <a:r>
              <a:rPr lang="nb-NO" baseline="0" dirty="0"/>
              <a:t>Kjærlighet er ikke en følelse, men ord, holdninger og handlinger som viser at vi ønsker folk alt godt, uansett hvem de er, hva de mener og hvordan de lever.</a:t>
            </a:r>
          </a:p>
          <a:p>
            <a:endParaRPr lang="nb-NO" dirty="0"/>
          </a:p>
          <a:p>
            <a:r>
              <a:rPr lang="nb-NO" sz="1200" kern="1200" dirty="0">
                <a:solidFill>
                  <a:schemeClr val="tx1"/>
                </a:solidFill>
                <a:effectLst/>
                <a:latin typeface="+mn-lt"/>
                <a:ea typeface="+mn-ea"/>
                <a:cs typeface="+mn-cs"/>
              </a:rPr>
              <a:t>Prøv å formidle på en tydelig måte at vi ikke trenger å være enige med folk for å vise dem nestekjærlighet. Ekte kristen kjærlighet har som kjennetegn at den ofte elsker </a:t>
            </a:r>
            <a:r>
              <a:rPr lang="nb-NO" sz="1200" i="1" kern="1200" dirty="0">
                <a:solidFill>
                  <a:schemeClr val="tx1"/>
                </a:solidFill>
                <a:effectLst/>
                <a:latin typeface="+mn-lt"/>
                <a:ea typeface="+mn-ea"/>
                <a:cs typeface="+mn-cs"/>
              </a:rPr>
              <a:t>på tross av</a:t>
            </a:r>
            <a:r>
              <a:rPr lang="nb-NO" sz="1200" kern="1200" dirty="0">
                <a:solidFill>
                  <a:schemeClr val="tx1"/>
                </a:solidFill>
                <a:effectLst/>
                <a:latin typeface="+mn-lt"/>
                <a:ea typeface="+mn-ea"/>
                <a:cs typeface="+mn-cs"/>
              </a:rPr>
              <a:t> hva andre sier og gjør, ikke </a:t>
            </a:r>
            <a:r>
              <a:rPr lang="nb-NO" sz="1200" i="1" kern="1200" dirty="0">
                <a:solidFill>
                  <a:schemeClr val="tx1"/>
                </a:solidFill>
                <a:effectLst/>
                <a:latin typeface="+mn-lt"/>
                <a:ea typeface="+mn-ea"/>
                <a:cs typeface="+mn-cs"/>
              </a:rPr>
              <a:t>på grunn av</a:t>
            </a:r>
            <a:r>
              <a:rPr lang="nb-NO" sz="1200" kern="1200" dirty="0">
                <a:solidFill>
                  <a:schemeClr val="tx1"/>
                </a:solidFill>
                <a:effectLst/>
                <a:latin typeface="+mn-lt"/>
                <a:ea typeface="+mn-ea"/>
                <a:cs typeface="+mn-cs"/>
              </a:rPr>
              <a:t> at de er enige med oss. </a:t>
            </a:r>
          </a:p>
          <a:p>
            <a:pPr marL="0" marR="0" indent="0" algn="l" defTabSz="914400" rtl="0" eaLnBrk="1" fontAlgn="auto" latinLnBrk="0" hangingPunct="1">
              <a:lnSpc>
                <a:spcPct val="100000"/>
              </a:lnSpc>
              <a:spcBef>
                <a:spcPts val="0"/>
              </a:spcBef>
              <a:spcAft>
                <a:spcPts val="0"/>
              </a:spcAft>
              <a:buClrTx/>
              <a:buSzTx/>
              <a:buFontTx/>
              <a:buNone/>
              <a:tabLst/>
              <a:defRPr/>
            </a:pPr>
            <a:endParaRPr lang="nb-NO" baseline="0" dirty="0"/>
          </a:p>
          <a:p>
            <a:r>
              <a:rPr lang="nb-NO" sz="1200" b="1" kern="1200" dirty="0">
                <a:solidFill>
                  <a:schemeClr val="tx1"/>
                </a:solidFill>
                <a:effectLst/>
                <a:latin typeface="+mn-lt"/>
                <a:ea typeface="+mn-ea"/>
                <a:cs typeface="+mn-cs"/>
              </a:rPr>
              <a:t>* NÅDE OG SANNHET. </a:t>
            </a:r>
            <a:r>
              <a:rPr lang="nb-NO" sz="1200" kern="1200" dirty="0">
                <a:solidFill>
                  <a:schemeClr val="tx1"/>
                </a:solidFill>
                <a:effectLst/>
                <a:latin typeface="+mn-lt"/>
                <a:ea typeface="+mn-ea"/>
                <a:cs typeface="+mn-cs"/>
              </a:rPr>
              <a:t>Se </a:t>
            </a:r>
            <a:r>
              <a:rPr lang="nb-NO" sz="1200" kern="1200" dirty="0" err="1">
                <a:solidFill>
                  <a:schemeClr val="tx1"/>
                </a:solidFill>
                <a:effectLst/>
                <a:latin typeface="+mn-lt"/>
                <a:ea typeface="+mn-ea"/>
                <a:cs typeface="+mn-cs"/>
              </a:rPr>
              <a:t>Joh</a:t>
            </a:r>
            <a:r>
              <a:rPr lang="nb-NO" sz="1200" kern="1200" dirty="0">
                <a:solidFill>
                  <a:schemeClr val="tx1"/>
                </a:solidFill>
                <a:effectLst/>
                <a:latin typeface="+mn-lt"/>
                <a:ea typeface="+mn-ea"/>
                <a:cs typeface="+mn-cs"/>
              </a:rPr>
              <a:t> 1,14 og 17. Jesus kom med begge deler. Nåden og sannheten hører intimt sammen. Nåde uten sannhet blir lett snillisme, relativisme og et ubibelsk budskap. På den annen side kan sannhet uten nåde lett utarte til selvrettferdighet og fariseiske holdninger, harde hjerter og lite empati. Jesus viste i sitt liv at rekkefølgen ofte har stor betydning: Først nåde, deretter sannhet.</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nb-NO" baseline="0" dirty="0"/>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nb-NO" baseline="0" dirty="0"/>
              <a:t>Hvis en vinge faller av flyet, ender det i katastrofe. Hvis vi ror med bare én åre, beveger vi oss i ring, hvis en av togskinnene er skadet eller fjernet, går det helt galt.</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nb-NO" baseline="0" dirty="0"/>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nb-NO" baseline="0" dirty="0"/>
              <a:t>Ef 4,15: Idealet er å «være tro mot sannheten i kjærlighet».</a:t>
            </a:r>
          </a:p>
        </p:txBody>
      </p:sp>
      <p:sp>
        <p:nvSpPr>
          <p:cNvPr id="4" name="Plassholder for lysbildenummer 3"/>
          <p:cNvSpPr>
            <a:spLocks noGrp="1"/>
          </p:cNvSpPr>
          <p:nvPr>
            <p:ph type="sldNum" sz="quarter" idx="10"/>
          </p:nvPr>
        </p:nvSpPr>
        <p:spPr/>
        <p:txBody>
          <a:bodyPr/>
          <a:lstStyle/>
          <a:p>
            <a:fld id="{C8593401-7213-4FA8-8723-86291B2E8693}" type="slidenum">
              <a:rPr lang="nb-NO" smtClean="0"/>
              <a:t>3</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295439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000" b="1" baseline="0" dirty="0"/>
              <a:t>TIPS OG MOMENTER TIL TALEREN</a:t>
            </a:r>
          </a:p>
          <a:p>
            <a:endParaRPr lang="nb-NO" sz="1000" b="1" dirty="0">
              <a:cs typeface="Arial" panose="020B0604020202020204" pitchFamily="34" charset="0"/>
            </a:endParaRPr>
          </a:p>
          <a:p>
            <a:r>
              <a:rPr lang="nb-NO" sz="1200" b="1" kern="1200" dirty="0">
                <a:solidFill>
                  <a:schemeClr val="tx1"/>
                </a:solidFill>
                <a:effectLst/>
                <a:latin typeface="+mn-lt"/>
                <a:ea typeface="+mn-ea"/>
                <a:cs typeface="+mn-cs"/>
              </a:rPr>
              <a:t>NB: Teksten nedenfor inneholder mer informasjon enn de fleste vil bruke i presentasjonen av dette lysbildet. Taleren velger selv ut hva som er mest relevant for tilhørerne.</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1972:</a:t>
            </a:r>
            <a:r>
              <a:rPr lang="nb-NO" sz="1200" kern="1200" dirty="0">
                <a:solidFill>
                  <a:schemeClr val="tx1"/>
                </a:solidFill>
                <a:effectLst/>
                <a:latin typeface="+mn-lt"/>
                <a:ea typeface="+mn-ea"/>
                <a:cs typeface="+mn-cs"/>
              </a:rPr>
              <a:t> Fram til dette årstallet var samboerskap mellom mann og kvinne, og også seksuelle relasjoner mellom menn forbudt. (Det stod ingen ting i loven om relasjoner mellom kvinner.) Lovparagrafene var «sovende paragrafer» som markerte samfunnets prioritering av ekteskapet mellom mann og kvinne. Alle visste at det fantes samboere og folk med homoseksuell atferd, men i generasjonene før lovendringen var det ingen som hadde blitt bøtelagt, arrestert eller straffet fordi de var samboere eller levde homofilt. </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1993: </a:t>
            </a:r>
            <a:r>
              <a:rPr lang="nb-NO" sz="1200" kern="1200" dirty="0">
                <a:solidFill>
                  <a:schemeClr val="tx1"/>
                </a:solidFill>
                <a:effectLst/>
                <a:latin typeface="+mn-lt"/>
                <a:ea typeface="+mn-ea"/>
                <a:cs typeface="+mn-cs"/>
              </a:rPr>
              <a:t>Partnerskapsloven for par av samme kjønn ble vedtatt i Stortinget med én stemmes overvekt. Loven var så å si en kopi av ekteskapsloven, med nøyaktig de samme plikter og rettigheter som i et ekteskap. Men det fantes noen få unntak. Det viktigste unntaket var at loven kun var beregnet for voksne; barn var ikke inkludert i partnerskapsinstitusjonen. Det var derfor ikke åpning for at to av samme kjønn kunne adoptere barn, og heller ikke at kvinner i partnerskap kunne få statens hjelp til å få barn ved kunstig befruktning med sæd fra en donor.</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Ekteskap og partnerskap eksisterte som to parallelle institusjoner i 15 år – fra 1993 til 2008.</a:t>
            </a: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2008: </a:t>
            </a:r>
            <a:r>
              <a:rPr lang="nb-NO" sz="1200" kern="1200" dirty="0">
                <a:solidFill>
                  <a:schemeClr val="tx1"/>
                </a:solidFill>
                <a:effectLst/>
                <a:latin typeface="+mn-lt"/>
                <a:ea typeface="+mn-ea"/>
                <a:cs typeface="+mn-cs"/>
              </a:rPr>
              <a:t>I juni dette året presenterte departementet en </a:t>
            </a:r>
            <a:r>
              <a:rPr lang="nb-NO" sz="1200" kern="1200" dirty="0" err="1">
                <a:solidFill>
                  <a:schemeClr val="tx1"/>
                </a:solidFill>
                <a:effectLst/>
                <a:latin typeface="+mn-lt"/>
                <a:ea typeface="+mn-ea"/>
                <a:cs typeface="+mn-cs"/>
              </a:rPr>
              <a:t>lovpakke</a:t>
            </a:r>
            <a:r>
              <a:rPr lang="nb-NO" sz="1200" kern="1200" dirty="0">
                <a:solidFill>
                  <a:schemeClr val="tx1"/>
                </a:solidFill>
                <a:effectLst/>
                <a:latin typeface="+mn-lt"/>
                <a:ea typeface="+mn-ea"/>
                <a:cs typeface="+mn-cs"/>
              </a:rPr>
              <a:t> med endringer i 5 lover som angikk ekteskap, partnerskap, foreldreskap og barn. Stortinget vedtok disse endringene med stort flertall på én og samme dag i juni 2008. Lovendringene trådte i kraft 1. januar 2009. Etter den datoen er ikke lenger ekteskapet en institusjon for mann og kvinne, slik det fortsatt er i </a:t>
            </a:r>
            <a:r>
              <a:rPr lang="nb-NO" sz="1200" kern="1200" dirty="0" err="1">
                <a:solidFill>
                  <a:schemeClr val="tx1"/>
                </a:solidFill>
                <a:effectLst/>
                <a:latin typeface="+mn-lt"/>
                <a:ea typeface="+mn-ea"/>
                <a:cs typeface="+mn-cs"/>
              </a:rPr>
              <a:t>ca</a:t>
            </a:r>
            <a:r>
              <a:rPr lang="nb-NO" sz="1200" kern="1200" dirty="0">
                <a:solidFill>
                  <a:schemeClr val="tx1"/>
                </a:solidFill>
                <a:effectLst/>
                <a:latin typeface="+mn-lt"/>
                <a:ea typeface="+mn-ea"/>
                <a:cs typeface="+mn-cs"/>
              </a:rPr>
              <a:t> 170 av FNs 193 medlemsland.</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I Norge vil omtrent ingen barn og ungdommer under 25 år huske at ekteskapet bare var for mann og kvinne. Mange tror sannsynligvis at den kjønnsnøytrale definisjonen av ekteskapet har vært vanlig i Norge i mange tiår, ja, kanskje helt tilbake til bestemor og bestefar var unge. De fleste unge vil heller ikke være informert om at Norge er blant ytterst få land i verden som har innført ekteskap for to av samme kjønn.</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I høringsrunden før stortingsvedtaket i 2008 var nesten alle kirkesamfunn og kristne organisasjoner tydelige på at en kjønnsnøytral ekteskapslov er i strid med den kristne forståelsen og teologien om ekteskapet. De aller fleste kristne (inkludert 9 av 11 biskoper i Den norske kirke, og 83 prosent av Kirkemøtet) mente at ekteskapet pr definisjon er et samliv for mann og kvinne.</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     EKSTRA RESSURS:</a:t>
            </a:r>
            <a:br>
              <a:rPr lang="nb-NO" sz="1200" b="1"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     Les mer om lovgivningen omkring ekteskap på side 61-63 i boka </a:t>
            </a:r>
            <a:r>
              <a:rPr lang="nb-NO" sz="1200" b="1" i="1" kern="1200" dirty="0">
                <a:solidFill>
                  <a:schemeClr val="tx1"/>
                </a:solidFill>
                <a:effectLst/>
                <a:latin typeface="+mn-lt"/>
                <a:ea typeface="+mn-ea"/>
                <a:cs typeface="+mn-cs"/>
              </a:rPr>
              <a:t>Samlivsetikk og kristen tro.</a:t>
            </a:r>
            <a:r>
              <a:rPr lang="nb-NO" sz="1200" kern="1200" dirty="0">
                <a:solidFill>
                  <a:schemeClr val="tx1"/>
                </a:solidFill>
                <a:effectLst/>
                <a:latin typeface="+mn-lt"/>
                <a:ea typeface="+mn-ea"/>
                <a:cs typeface="+mn-cs"/>
              </a:rPr>
              <a:t> Dette     </a:t>
            </a:r>
          </a:p>
          <a:p>
            <a:r>
              <a:rPr lang="nb-NO" sz="1200" kern="1200" dirty="0">
                <a:solidFill>
                  <a:schemeClr val="tx1"/>
                </a:solidFill>
                <a:effectLst/>
                <a:latin typeface="+mn-lt"/>
                <a:ea typeface="+mn-ea"/>
                <a:cs typeface="+mn-cs"/>
              </a:rPr>
              <a:t>     er en utredning fra et utvalg oppnevnt av lutherske organisasjoner og frikirker, publisert 2011. </a:t>
            </a:r>
          </a:p>
          <a:p>
            <a:r>
              <a:rPr lang="nb-NO" sz="1200" kern="1200" dirty="0">
                <a:solidFill>
                  <a:schemeClr val="tx1"/>
                </a:solidFill>
                <a:effectLst/>
                <a:latin typeface="+mn-lt"/>
                <a:ea typeface="+mn-ea"/>
                <a:cs typeface="+mn-cs"/>
              </a:rPr>
              <a:t>     Hele boka på 116 sider ligger tilgjengelig på nettet. Den anbefales som en nyttig ressursbok til   </a:t>
            </a:r>
          </a:p>
          <a:p>
            <a:r>
              <a:rPr lang="nb-NO" sz="1200" kern="1200" dirty="0">
                <a:solidFill>
                  <a:schemeClr val="tx1"/>
                </a:solidFill>
                <a:effectLst/>
                <a:latin typeface="+mn-lt"/>
                <a:ea typeface="+mn-ea"/>
                <a:cs typeface="+mn-cs"/>
              </a:rPr>
              <a:t>     ulike deler av tematikken rundt seksualitet, samliv og ekteskap: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     </a:t>
            </a:r>
            <a:r>
              <a:rPr lang="nb-NO" sz="1200" b="1" i="1" u="sng" kern="1200" dirty="0">
                <a:solidFill>
                  <a:schemeClr val="tx1"/>
                </a:solidFill>
                <a:effectLst/>
                <a:latin typeface="+mn-lt"/>
                <a:ea typeface="+mn-ea"/>
                <a:cs typeface="+mn-cs"/>
                <a:hlinkClick r:id="rId3"/>
              </a:rPr>
              <a:t>https://www.yumpu.com/no/document/view/18269033/samlivsetikk-og-kristen-tro-lunde-forlag</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2016: </a:t>
            </a:r>
            <a:r>
              <a:rPr lang="nb-NO" sz="1200" kern="1200" dirty="0">
                <a:solidFill>
                  <a:schemeClr val="tx1"/>
                </a:solidFill>
                <a:effectLst/>
                <a:latin typeface="+mn-lt"/>
                <a:ea typeface="+mn-ea"/>
                <a:cs typeface="+mn-cs"/>
              </a:rPr>
              <a:t>Dette året vedtok Stortinget med stort flertall at enhver nordmann kan endre juridisk kjønn, når de måtte ønske det. Kontakt med lege eller helsepersonell er ikke nødvendig, heller ikke rådgivning av noe slag. Det eneste som trengs, er underskriften på et skjema man printer ut fra internett (og en etterfølgende bekreftelse på at man virkelig ønsker å endre kjønn). Etter at man har endret juridisk kjønn, får man et nytt personnummer, og man kan skaffe seg nytt pass. Det er ingen begrensninger på hvor ofte man kan endre kjønn, så i praksis er det nå blitt lettere å endre kjønn enn å skifte navn i Norge. Navneskifte kan bare gjøres hvert tiende år, endring av juridisk kjønn kan man gjøre når man vil.</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Ifølge loven kan barn ned til 6 år skifte juridisk kjønn, dersom begge foreldrene er enige.</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
            </a:r>
            <a:br>
              <a:rPr lang="nb-NO" sz="1200" kern="1200" dirty="0">
                <a:solidFill>
                  <a:schemeClr val="tx1"/>
                </a:solidFill>
                <a:effectLst/>
                <a:latin typeface="+mn-lt"/>
                <a:ea typeface="+mn-ea"/>
                <a:cs typeface="+mn-cs"/>
              </a:rPr>
            </a:br>
            <a:r>
              <a:rPr lang="nb-NO" sz="1200" b="1" kern="1200" dirty="0">
                <a:solidFill>
                  <a:schemeClr val="tx1"/>
                </a:solidFill>
                <a:effectLst/>
                <a:latin typeface="+mn-lt"/>
                <a:ea typeface="+mn-ea"/>
                <a:cs typeface="+mn-cs"/>
              </a:rPr>
              <a:t>Ressurser på Samlivsbanken.no om endring av juridisk kjønn:</a:t>
            </a:r>
            <a:br>
              <a:rPr lang="nb-NO" sz="1200" b="1"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1. Ressursarket </a:t>
            </a:r>
            <a:r>
              <a:rPr lang="nb-NO" sz="1200" i="1" kern="1200" dirty="0">
                <a:solidFill>
                  <a:schemeClr val="tx1"/>
                </a:solidFill>
                <a:effectLst/>
                <a:latin typeface="+mn-lt"/>
                <a:ea typeface="+mn-ea"/>
                <a:cs typeface="+mn-cs"/>
              </a:rPr>
              <a:t>«Vidunderlige nye Norge: Der menn føder barn». </a:t>
            </a:r>
            <a:r>
              <a:rPr lang="nb-NO" sz="1200" kern="1200" dirty="0">
                <a:solidFill>
                  <a:schemeClr val="tx1"/>
                </a:solidFill>
                <a:effectLst/>
                <a:latin typeface="+mn-lt"/>
                <a:ea typeface="+mn-ea"/>
                <a:cs typeface="+mn-cs"/>
              </a:rPr>
              <a:t>Dette ligger i hovedmenyen </a:t>
            </a:r>
            <a:r>
              <a:rPr lang="nb-NO" sz="1200" i="1" kern="1200" dirty="0">
                <a:solidFill>
                  <a:schemeClr val="tx1"/>
                </a:solidFill>
                <a:effectLst/>
                <a:latin typeface="+mn-lt"/>
                <a:ea typeface="+mn-ea"/>
                <a:cs typeface="+mn-cs"/>
              </a:rPr>
              <a:t>Nyttige ressurser,</a:t>
            </a:r>
            <a:r>
              <a:rPr lang="nb-NO" sz="1200" kern="1200" dirty="0">
                <a:solidFill>
                  <a:schemeClr val="tx1"/>
                </a:solidFill>
                <a:effectLst/>
                <a:latin typeface="+mn-lt"/>
                <a:ea typeface="+mn-ea"/>
                <a:cs typeface="+mn-cs"/>
              </a:rPr>
              <a:t> i undermenyen </a:t>
            </a:r>
            <a:r>
              <a:rPr lang="nb-NO" sz="1200" i="1" kern="1200" dirty="0">
                <a:solidFill>
                  <a:schemeClr val="tx1"/>
                </a:solidFill>
                <a:effectLst/>
                <a:latin typeface="+mn-lt"/>
                <a:ea typeface="+mn-ea"/>
                <a:cs typeface="+mn-cs"/>
              </a:rPr>
              <a:t>Helsides ressursark i 4 farger</a:t>
            </a:r>
            <a:r>
              <a:rPr lang="nb-NO" sz="1200" kern="1200" dirty="0">
                <a:solidFill>
                  <a:schemeClr val="tx1"/>
                </a:solidFill>
                <a:effectLst/>
                <a:latin typeface="+mn-lt"/>
                <a:ea typeface="+mn-ea"/>
                <a:cs typeface="+mn-cs"/>
              </a:rPr>
              <a:t>.</a:t>
            </a:r>
          </a:p>
          <a:p>
            <a:r>
              <a:rPr lang="nb-NO" sz="1200" kern="1200" dirty="0">
                <a:solidFill>
                  <a:schemeClr val="tx1"/>
                </a:solidFill>
                <a:effectLst/>
                <a:latin typeface="+mn-lt"/>
                <a:ea typeface="+mn-ea"/>
                <a:cs typeface="+mn-cs"/>
              </a:rPr>
              <a:t>2. PowerPoint-lysbildet (og lederkommentarene i notatfeltet under lysbildet) med tittel </a:t>
            </a:r>
            <a:r>
              <a:rPr lang="nb-NO" sz="1200" i="1" kern="1200" dirty="0">
                <a:solidFill>
                  <a:schemeClr val="tx1"/>
                </a:solidFill>
                <a:effectLst/>
                <a:latin typeface="+mn-lt"/>
                <a:ea typeface="+mn-ea"/>
                <a:cs typeface="+mn-cs"/>
              </a:rPr>
              <a:t>Endring av juridisk kjønn</a:t>
            </a:r>
            <a:r>
              <a:rPr lang="nb-NO" sz="1200" kern="1200" dirty="0">
                <a:solidFill>
                  <a:schemeClr val="tx1"/>
                </a:solidFill>
                <a:effectLst/>
                <a:latin typeface="+mn-lt"/>
                <a:ea typeface="+mn-ea"/>
                <a:cs typeface="+mn-cs"/>
              </a:rPr>
              <a:t>, i Temamøte 2: «Den radikale kjønnsideologien.» Lysbildet ligger også i undermenyen </a:t>
            </a:r>
            <a:r>
              <a:rPr lang="nb-NO" sz="1200" i="1" kern="1200" dirty="0">
                <a:solidFill>
                  <a:schemeClr val="tx1"/>
                </a:solidFill>
                <a:effectLst/>
                <a:latin typeface="+mn-lt"/>
                <a:ea typeface="+mn-ea"/>
                <a:cs typeface="+mn-cs"/>
              </a:rPr>
              <a:t>Korte innslag til gudstjenester, møter og samtaler</a:t>
            </a:r>
            <a:r>
              <a:rPr lang="nb-NO" sz="1200" kern="1200" dirty="0">
                <a:solidFill>
                  <a:schemeClr val="tx1"/>
                </a:solidFill>
                <a:effectLst/>
                <a:latin typeface="+mn-lt"/>
                <a:ea typeface="+mn-ea"/>
                <a:cs typeface="+mn-cs"/>
              </a:rPr>
              <a:t>, i hovedmenyen </a:t>
            </a:r>
            <a:r>
              <a:rPr lang="nb-NO" sz="1200" i="1" kern="1200" dirty="0">
                <a:solidFill>
                  <a:schemeClr val="tx1"/>
                </a:solidFill>
                <a:effectLst/>
                <a:latin typeface="+mn-lt"/>
                <a:ea typeface="+mn-ea"/>
                <a:cs typeface="+mn-cs"/>
              </a:rPr>
              <a:t>Undervisningsstoff</a:t>
            </a:r>
            <a:r>
              <a:rPr lang="nb-NO" sz="1200" kern="1200" dirty="0">
                <a:solidFill>
                  <a:schemeClr val="tx1"/>
                </a:solidFill>
                <a:effectLst/>
                <a:latin typeface="+mn-lt"/>
                <a:ea typeface="+mn-ea"/>
                <a:cs typeface="+mn-cs"/>
              </a:rPr>
              <a:t>.</a:t>
            </a:r>
          </a:p>
          <a:p>
            <a:r>
              <a:rPr lang="nb-NO" sz="1200" kern="1200" dirty="0">
                <a:solidFill>
                  <a:schemeClr val="tx1"/>
                </a:solidFill>
                <a:effectLst/>
                <a:latin typeface="+mn-lt"/>
                <a:ea typeface="+mn-ea"/>
                <a:cs typeface="+mn-cs"/>
              </a:rPr>
              <a:t>3. Artikler i undermenyen </a:t>
            </a:r>
            <a:r>
              <a:rPr lang="nb-NO" sz="1200" i="1" kern="1200" dirty="0">
                <a:solidFill>
                  <a:schemeClr val="tx1"/>
                </a:solidFill>
                <a:effectLst/>
                <a:latin typeface="+mn-lt"/>
                <a:ea typeface="+mn-ea"/>
                <a:cs typeface="+mn-cs"/>
              </a:rPr>
              <a:t>Gode og viktige artikler</a:t>
            </a:r>
            <a:r>
              <a:rPr lang="nb-NO" sz="1200" kern="1200" dirty="0">
                <a:solidFill>
                  <a:schemeClr val="tx1"/>
                </a:solidFill>
                <a:effectLst/>
                <a:latin typeface="+mn-lt"/>
                <a:ea typeface="+mn-ea"/>
                <a:cs typeface="+mn-cs"/>
              </a:rPr>
              <a:t>, under hovedmenyen </a:t>
            </a:r>
            <a:r>
              <a:rPr lang="nb-NO" sz="1200" i="1" kern="1200" dirty="0">
                <a:solidFill>
                  <a:schemeClr val="tx1"/>
                </a:solidFill>
                <a:effectLst/>
                <a:latin typeface="+mn-lt"/>
                <a:ea typeface="+mn-ea"/>
                <a:cs typeface="+mn-cs"/>
              </a:rPr>
              <a:t>Nyttige ressurser.</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2017: </a:t>
            </a:r>
            <a:r>
              <a:rPr lang="nb-NO" sz="1200" kern="1200" dirty="0">
                <a:solidFill>
                  <a:schemeClr val="tx1"/>
                </a:solidFill>
                <a:effectLst/>
                <a:latin typeface="+mn-lt"/>
                <a:ea typeface="+mn-ea"/>
                <a:cs typeface="+mn-cs"/>
              </a:rPr>
              <a:t>Et samlivsutvalg i Den norske kirke leverte i 2013 en utredning der flertallet anbefalte Kirkemøtet å innføre en kjønnsnøytral teologi og liturgi. Da begynte for alvor den kirkelige debatten om likekjønnet </a:t>
            </a:r>
            <a:r>
              <a:rPr lang="nb-NO" sz="1200" b="1" i="1" kern="1200" dirty="0">
                <a:solidFill>
                  <a:schemeClr val="tx1"/>
                </a:solidFill>
                <a:effectLst/>
                <a:latin typeface="+mn-lt"/>
                <a:ea typeface="+mn-ea"/>
                <a:cs typeface="+mn-cs"/>
              </a:rPr>
              <a:t>ekteskap</a:t>
            </a:r>
            <a:r>
              <a:rPr lang="nb-NO" sz="1200" kern="1200" dirty="0">
                <a:solidFill>
                  <a:schemeClr val="tx1"/>
                </a:solidFill>
                <a:effectLst/>
                <a:latin typeface="+mn-lt"/>
                <a:ea typeface="+mn-ea"/>
                <a:cs typeface="+mn-cs"/>
              </a:rPr>
              <a:t>. Fram til da hadde den kirkelige debatten nesten utelukkende dreid seg om homofilt samliv/partnerskap: «Er seksuelt samliv mellom to av samme kjønn i pakt med Guds skapervilje?» Det tok bare fire år (2013-2017) før Den norske kirke vedtok at ekteskapet ikke bare er for mann og kvinne, men at også to av samme kjønn kan være «rette ektefolk» i Guds øyne.</a:t>
            </a:r>
          </a:p>
        </p:txBody>
      </p:sp>
      <p:sp>
        <p:nvSpPr>
          <p:cNvPr id="4" name="Plassholder for lysbildenummer 3"/>
          <p:cNvSpPr>
            <a:spLocks noGrp="1"/>
          </p:cNvSpPr>
          <p:nvPr>
            <p:ph type="sldNum" sz="quarter" idx="10"/>
          </p:nvPr>
        </p:nvSpPr>
        <p:spPr/>
        <p:txBody>
          <a:bodyPr/>
          <a:lstStyle/>
          <a:p>
            <a:fld id="{C8593401-7213-4FA8-8723-86291B2E8693}" type="slidenum">
              <a:rPr lang="nb-NO" smtClean="0"/>
              <a:t>4</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134206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endParaRPr lang="nb-NO" altLang="nb-NO" b="1" dirty="0"/>
          </a:p>
          <a:p>
            <a:r>
              <a:rPr lang="nb-NO" sz="1200" b="1" kern="1200" dirty="0">
                <a:solidFill>
                  <a:schemeClr val="tx1"/>
                </a:solidFill>
                <a:effectLst/>
                <a:latin typeface="+mn-lt"/>
                <a:ea typeface="+mn-ea"/>
                <a:cs typeface="+mn-cs"/>
              </a:rPr>
              <a:t>TIPS OG MOMENTER TIL TALEREN</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Hva var det Stortinget vedtok i juni 2008?</a:t>
            </a:r>
            <a:br>
              <a:rPr lang="nb-NO" sz="1200" b="1"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1) EKTESKAPSLOVEN. </a:t>
            </a:r>
            <a:r>
              <a:rPr lang="nb-NO" sz="1200" kern="1200" dirty="0">
                <a:solidFill>
                  <a:schemeClr val="tx1"/>
                </a:solidFill>
                <a:effectLst/>
                <a:latin typeface="+mn-lt"/>
                <a:ea typeface="+mn-ea"/>
                <a:cs typeface="+mn-cs"/>
              </a:rPr>
              <a:t>Tidligere stod det i loven at ekteskap kunne inngås mellom én mann og én kvinne.</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2) BIOTEKNOLOGILOVEN. </a:t>
            </a:r>
            <a:r>
              <a:rPr lang="nb-NO" sz="1200" kern="1200" dirty="0">
                <a:solidFill>
                  <a:schemeClr val="tx1"/>
                </a:solidFill>
                <a:effectLst/>
                <a:latin typeface="+mn-lt"/>
                <a:ea typeface="+mn-ea"/>
                <a:cs typeface="+mn-cs"/>
              </a:rPr>
              <a:t>Stortinget vedtok at kvinnelige par i likekjønnede ekteskap eller i stabile samboerskap har rett til assistert befruktning med sæd fra en donor. Sæden kommer fra sædbanker ved Rikshospitalet og Haugesund sykehus.</a:t>
            </a:r>
          </a:p>
          <a:p>
            <a:r>
              <a:rPr lang="nb-NO" sz="1200" kern="1200" dirty="0">
                <a:solidFill>
                  <a:schemeClr val="tx1"/>
                </a:solidFill>
                <a:effectLst/>
                <a:latin typeface="+mn-lt"/>
                <a:ea typeface="+mn-ea"/>
                <a:cs typeface="+mn-cs"/>
              </a:rPr>
              <a:t/>
            </a:r>
            <a:br>
              <a:rPr lang="nb-NO" sz="1200" kern="1200" dirty="0">
                <a:solidFill>
                  <a:schemeClr val="tx1"/>
                </a:solidFill>
                <a:effectLst/>
                <a:latin typeface="+mn-lt"/>
                <a:ea typeface="+mn-ea"/>
                <a:cs typeface="+mn-cs"/>
              </a:rPr>
            </a:br>
            <a:r>
              <a:rPr lang="nb-NO" sz="1200" b="1" kern="1200" dirty="0">
                <a:solidFill>
                  <a:schemeClr val="tx1"/>
                </a:solidFill>
                <a:effectLst/>
                <a:latin typeface="+mn-lt"/>
                <a:ea typeface="+mn-ea"/>
                <a:cs typeface="+mn-cs"/>
              </a:rPr>
              <a:t>3) BARNELOVEN §4a. </a:t>
            </a:r>
            <a:r>
              <a:rPr lang="nb-NO" sz="1200" kern="1200" dirty="0">
                <a:solidFill>
                  <a:schemeClr val="tx1"/>
                </a:solidFill>
                <a:effectLst/>
                <a:latin typeface="+mn-lt"/>
                <a:ea typeface="+mn-ea"/>
                <a:cs typeface="+mn-cs"/>
              </a:rPr>
              <a:t>«Medmor» er partner til kvinnen som føder. Hun blir medmor ved å skrive under på et skjema som hun sender til myndighetene. Hun har ingen biologisk relasjon til barnet. Medmor overtar alle fars rettigheter og plikter overfor barnet for all framtid. Barnet er medmors livsarving. Barnet vil arve slektsgården til sin medmor, dersom hun er odelsjente. </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I Norge er det ikke tillatt med anonym sæddonor. Men fram til barnet er 18 år vil verken barnet eller moren ha mulighet til å vite noe om donoren. Ved fylte 18 år kan barnet henvende seg til Statens donorregister og få vite navn og nasjonalitet på faren/sæddonoren. Det er mangel på </a:t>
            </a:r>
            <a:r>
              <a:rPr lang="nb-NO" sz="1200" kern="1200" dirty="0" err="1">
                <a:solidFill>
                  <a:schemeClr val="tx1"/>
                </a:solidFill>
                <a:effectLst/>
                <a:latin typeface="+mn-lt"/>
                <a:ea typeface="+mn-ea"/>
                <a:cs typeface="+mn-cs"/>
              </a:rPr>
              <a:t>donorsæd</a:t>
            </a:r>
            <a:r>
              <a:rPr lang="nb-NO" sz="1200" kern="1200" dirty="0">
                <a:solidFill>
                  <a:schemeClr val="tx1"/>
                </a:solidFill>
                <a:effectLst/>
                <a:latin typeface="+mn-lt"/>
                <a:ea typeface="+mn-ea"/>
                <a:cs typeface="+mn-cs"/>
              </a:rPr>
              <a:t> i Norge, så donoren vil ikke nødvendigvis være norsk. </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I Norge kan en mann være far til 8 donorbarn.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Flere hundre norske kvinner drar hvert år til Danmark for å få assistert befruktning. Der tillater man også at donoren kan være anonym, dersom kvinnen ønsker det. Da vil barnet og kvinnen aldri ha mulighet til å få vite hvem donoren/faren er. I Danmark kan en sæddonor være far til 25 donorbarn.</a:t>
            </a:r>
          </a:p>
          <a:p>
            <a:r>
              <a:rPr lang="nb-NO" sz="1200" kern="1200" dirty="0">
                <a:solidFill>
                  <a:schemeClr val="tx1"/>
                </a:solidFill>
                <a:effectLst/>
                <a:latin typeface="+mn-lt"/>
                <a:ea typeface="+mn-ea"/>
                <a:cs typeface="+mn-cs"/>
              </a:rPr>
              <a:t/>
            </a:r>
            <a:br>
              <a:rPr lang="nb-NO" sz="1200" kern="1200" dirty="0">
                <a:solidFill>
                  <a:schemeClr val="tx1"/>
                </a:solidFill>
                <a:effectLst/>
                <a:latin typeface="+mn-lt"/>
                <a:ea typeface="+mn-ea"/>
                <a:cs typeface="+mn-cs"/>
              </a:rPr>
            </a:br>
            <a:r>
              <a:rPr lang="nb-NO" sz="1200" b="1" kern="1200" dirty="0">
                <a:solidFill>
                  <a:schemeClr val="tx1"/>
                </a:solidFill>
                <a:effectLst/>
                <a:latin typeface="+mn-lt"/>
                <a:ea typeface="+mn-ea"/>
                <a:cs typeface="+mn-cs"/>
              </a:rPr>
              <a:t>4) ADOPSJONSLOVEN</a:t>
            </a:r>
            <a:r>
              <a:rPr lang="nb-NO" sz="1200" kern="1200" dirty="0">
                <a:solidFill>
                  <a:schemeClr val="tx1"/>
                </a:solidFill>
                <a:effectLst/>
                <a:latin typeface="+mn-lt"/>
                <a:ea typeface="+mn-ea"/>
                <a:cs typeface="+mn-cs"/>
              </a:rPr>
              <a:t>. Inntil nylig har ingen land vært villig til å sende sine adoptivbarn til likekjønnede foreldre i andre land. Barna har hatt en vanskelig start i livet, og giverlandene ønsker at adoptivbarna skal få vokse opp med en mor og en far. I løpet av de siste årene har to land åpnet opp for å sende barn til likekjønnede par i andre land, nemlig Colombia og Brasil. </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Mange land har de siste årene har strammet inn muligheten for internasjonal adopsjon. De fleste land prøver nå å finne adoptivforeldre blant sine egne innbyggere. Det betyr blant annet at det er stor mangel på adoptivbarn i forhold til hvor mange par (av mann og kvinne) som ønsker å adoptere. Køen av par som ønsker å adoptere, er derfor lang – både i Norge og i andre vestlige land.</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Argumentet om at det er bedre for et adoptivbarn å vokse opp med foreldre av samme kjønn enn å vokse opp på et barnehjem eller på gata, er derfor irrelevant og uten praktisk betydning. Det finnes nemlig ingen kø av barn som står klare til å bli adoptert av par i andre land. Tvert imot.</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5) PARTNERSKAPSLOVEN.</a:t>
            </a:r>
            <a:r>
              <a:rPr lang="nb-NO" sz="1200" kern="1200" dirty="0">
                <a:solidFill>
                  <a:schemeClr val="tx1"/>
                </a:solidFill>
                <a:effectLst/>
                <a:latin typeface="+mn-lt"/>
                <a:ea typeface="+mn-ea"/>
                <a:cs typeface="+mn-cs"/>
              </a:rPr>
              <a:t> Den kjønnsnøytrale ekteskapsloven erstattet partnerskapsloven, og denne ble derfor avskaffet. Ingen nye partnerskap er inngått etter 1. januar 2009, da de nye lovene trådte i kraft. To menn eller to kvinner i partnerskap fikk anledning til å velge om de ville omgjøre partnerskapet sitt til ekteskap. Under halvparten valgte å gjøre det, ettersom det var uten praktisk betydning hvis man ikke hadde planer om å få barn med statens hjelp. </a:t>
            </a:r>
          </a:p>
        </p:txBody>
      </p:sp>
      <p:sp>
        <p:nvSpPr>
          <p:cNvPr id="4" name="Plassholder for lysbildenummer 3"/>
          <p:cNvSpPr>
            <a:spLocks noGrp="1"/>
          </p:cNvSpPr>
          <p:nvPr>
            <p:ph type="sldNum" sz="quarter" idx="5"/>
          </p:nvPr>
        </p:nvSpPr>
        <p:spPr/>
        <p:txBody>
          <a:bodyPr/>
          <a:lstStyle/>
          <a:p>
            <a:pPr>
              <a:defRPr/>
            </a:pPr>
            <a:fld id="{5F7565B7-8234-490B-9CBA-C36692FFCA27}" type="slidenum">
              <a:rPr lang="nb-NO" smtClean="0"/>
              <a:pPr>
                <a:defRPr/>
              </a:pPr>
              <a:t>5</a:t>
            </a:fld>
            <a:endParaRPr lang="nb-NO"/>
          </a:p>
        </p:txBody>
      </p:sp>
      <p:sp>
        <p:nvSpPr>
          <p:cNvPr id="2" name="Plassholder for bunntekst 1"/>
          <p:cNvSpPr>
            <a:spLocks noGrp="1"/>
          </p:cNvSpPr>
          <p:nvPr>
            <p:ph type="ftr" sz="quarter" idx="10"/>
          </p:nvPr>
        </p:nvSpPr>
        <p:spPr/>
        <p:txBody>
          <a:bodyPr/>
          <a:lstStyle/>
          <a:p>
            <a:r>
              <a:rPr lang="nb-NO"/>
              <a:t>Seminar over Ekteskapserklæringen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236913" y="509588"/>
            <a:ext cx="3398837" cy="2549525"/>
          </a:xfrm>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1" dirty="0"/>
              <a:t>TIPS OG MOMENTER TIL TALEREN</a:t>
            </a:r>
          </a:p>
          <a:p>
            <a:endParaRPr lang="nb-NO" b="0" baseline="0" dirty="0"/>
          </a:p>
          <a:p>
            <a:r>
              <a:rPr lang="nb-NO" sz="1200" b="1" kern="1200" dirty="0">
                <a:solidFill>
                  <a:schemeClr val="tx1"/>
                </a:solidFill>
                <a:effectLst/>
                <a:latin typeface="+mn-lt"/>
                <a:ea typeface="+mn-ea"/>
                <a:cs typeface="+mn-cs"/>
              </a:rPr>
              <a:t>Den radikale kjønnsideologien</a:t>
            </a:r>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Taleren leser hvert punkt høyt og kommenterer kort noen av de sentrale begrepene i hvert punkt – gjerne i kontrast til Bibelens lære og kristen seksualetikk. (Se momentene nedenfor.)</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Når alle punktene er vist på veggen og kommentert, kan man eventuelt la deltakerne få noen minutter til å prate sammen parvis eller i smågrupper om hva de tenker om informasjonen på lysbildet: </a:t>
            </a:r>
          </a:p>
          <a:p>
            <a:r>
              <a:rPr lang="nb-NO" sz="1200" kern="1200" dirty="0">
                <a:solidFill>
                  <a:schemeClr val="tx1"/>
                </a:solidFill>
                <a:effectLst/>
                <a:latin typeface="+mn-lt"/>
                <a:ea typeface="+mn-ea"/>
                <a:cs typeface="+mn-cs"/>
              </a:rPr>
              <a:t> </a:t>
            </a:r>
          </a:p>
          <a:p>
            <a:pPr lvl="0"/>
            <a:r>
              <a:rPr lang="nb-NO" sz="1200" b="1" i="1" kern="1200" dirty="0">
                <a:solidFill>
                  <a:schemeClr val="tx1"/>
                </a:solidFill>
                <a:effectLst/>
                <a:latin typeface="+mn-lt"/>
                <a:ea typeface="+mn-ea"/>
                <a:cs typeface="+mn-cs"/>
              </a:rPr>
              <a:t>«Hvilke tanker, assosiasjoner og følelser får dere i møte med innholdet på dette lysbildet?»</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Momenter til undervisningen:</a:t>
            </a:r>
            <a:r>
              <a:rPr lang="nb-NO" sz="1200" kern="1200" dirty="0">
                <a:solidFill>
                  <a:schemeClr val="tx1"/>
                </a:solidFill>
                <a:effectLst/>
                <a:latin typeface="+mn-lt"/>
                <a:ea typeface="+mn-ea"/>
                <a:cs typeface="+mn-cs"/>
              </a:rPr>
              <a:t/>
            </a:r>
            <a:br>
              <a:rPr lang="nb-NO"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a:p>
            <a:r>
              <a:rPr lang="nb-NO" sz="1200" b="1" i="1" kern="1200" dirty="0">
                <a:solidFill>
                  <a:schemeClr val="tx1"/>
                </a:solidFill>
                <a:effectLst/>
                <a:latin typeface="+mn-lt"/>
                <a:ea typeface="+mn-ea"/>
                <a:cs typeface="+mn-cs"/>
              </a:rPr>
              <a:t>Nedenfor følger stoff som kan brukes i undervisningen om dette lysbildet. Taleren velger ut det som er mest relevant for tilhørerne.</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1) ALT ER NATURLIG OG NORMALT</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I den nye, radikale kjønnstenkningen er alle typer seksualitet, samliv og handlinger naturlige og sidestilte «normalvarianter», dersom det skjer frivillig mellom likeverdige personer. (Utnyttelse av barn og psykisk utviklingshemmede blir selvsagt ikke akseptert.) Forskjellen på norm og unntak er oppløst. Alt er normalt, ingenting er mer naturlig og normalt enn noe annet. </a:t>
            </a:r>
          </a:p>
          <a:p>
            <a:r>
              <a:rPr lang="nb-NO" sz="1200" b="1" kern="1200" dirty="0">
                <a:solidFill>
                  <a:schemeClr val="tx1"/>
                </a:solidFill>
                <a:effectLst/>
                <a:latin typeface="+mn-lt"/>
                <a:ea typeface="+mn-ea"/>
                <a:cs typeface="+mn-cs"/>
              </a:rPr>
              <a:t/>
            </a:r>
            <a:br>
              <a:rPr lang="nb-NO" sz="1200" b="1" kern="1200" dirty="0">
                <a:solidFill>
                  <a:schemeClr val="tx1"/>
                </a:solidFill>
                <a:effectLst/>
                <a:latin typeface="+mn-lt"/>
                <a:ea typeface="+mn-ea"/>
                <a:cs typeface="+mn-cs"/>
              </a:rPr>
            </a:br>
            <a:r>
              <a:rPr lang="nb-NO" sz="1200" b="1" kern="1200" dirty="0">
                <a:solidFill>
                  <a:schemeClr val="tx1"/>
                </a:solidFill>
                <a:effectLst/>
                <a:latin typeface="+mn-lt"/>
                <a:ea typeface="+mn-ea"/>
                <a:cs typeface="+mn-cs"/>
              </a:rPr>
              <a:t>KJØNNSIDENTITETER og KJØNNSUTTRYKK på Facebook. </a:t>
            </a:r>
            <a:r>
              <a:rPr lang="nb-NO" sz="1200" kern="1200" dirty="0">
                <a:solidFill>
                  <a:schemeClr val="tx1"/>
                </a:solidFill>
                <a:effectLst/>
                <a:latin typeface="+mn-lt"/>
                <a:ea typeface="+mn-ea"/>
                <a:cs typeface="+mn-cs"/>
              </a:rPr>
              <a:t>Hvis man bor i England og skal registrere seg som bruker av Facebook, har man ikke lenger bare to valgmuligheter når man skal krysse av for kjønn: Mann eller kvinne. Man kan nå krysse av ved ett eller flere alternativer blant 71 ulike kjønnsidentiteter. I USA har Facebook de siste årene gitt 56 valgmuligheter til nye brukere.</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Oversikt</a:t>
            </a:r>
            <a:r>
              <a:rPr lang="nb-NO" sz="1200" kern="1200" dirty="0">
                <a:solidFill>
                  <a:schemeClr val="tx1"/>
                </a:solidFill>
                <a:effectLst/>
                <a:latin typeface="+mn-lt"/>
                <a:ea typeface="+mn-ea"/>
                <a:cs typeface="+mn-cs"/>
              </a:rPr>
              <a:t> over de 71 alternativene som engelske Facebook-brukere kan velge blant.</a:t>
            </a:r>
          </a:p>
          <a:p>
            <a:r>
              <a:rPr lang="nb-NO" sz="1200" u="sng" kern="1200" dirty="0">
                <a:solidFill>
                  <a:schemeClr val="tx1"/>
                </a:solidFill>
                <a:effectLst/>
                <a:latin typeface="+mn-lt"/>
                <a:ea typeface="+mn-ea"/>
                <a:cs typeface="+mn-cs"/>
                <a:hlinkClick r:id="rId3"/>
              </a:rPr>
              <a:t>https://www.telegraph.co.uk/technology/facebook/10930654/Facebooks-71-gender-options-come-to-UK-users.html</a:t>
            </a:r>
            <a:r>
              <a:rPr lang="nb-NO" sz="1200" kern="1200" dirty="0">
                <a:solidFill>
                  <a:schemeClr val="tx1"/>
                </a:solidFill>
                <a:effectLst/>
                <a:latin typeface="+mn-lt"/>
                <a:ea typeface="+mn-ea"/>
                <a:cs typeface="+mn-cs"/>
              </a:rPr>
              <a:t>  Se eventuelt PowerPoint-lysbildet «71 kjønnsidentiteter for Facebook-brukere» som ligger i menyen </a:t>
            </a:r>
            <a:r>
              <a:rPr lang="nb-NO" sz="1200" i="1" kern="1200" dirty="0">
                <a:solidFill>
                  <a:schemeClr val="tx1"/>
                </a:solidFill>
                <a:effectLst/>
                <a:latin typeface="+mn-lt"/>
                <a:ea typeface="+mn-ea"/>
                <a:cs typeface="+mn-cs"/>
              </a:rPr>
              <a:t>Ekstra PP-lysbilder</a:t>
            </a:r>
            <a:r>
              <a:rPr lang="nb-NO" sz="1200" kern="1200" dirty="0">
                <a:solidFill>
                  <a:schemeClr val="tx1"/>
                </a:solidFill>
                <a:effectLst/>
                <a:latin typeface="+mn-lt"/>
                <a:ea typeface="+mn-ea"/>
                <a:cs typeface="+mn-cs"/>
              </a:rPr>
              <a:t> under hovedmenyen </a:t>
            </a:r>
            <a:r>
              <a:rPr lang="nb-NO" sz="1200" i="1" kern="1200" dirty="0">
                <a:solidFill>
                  <a:schemeClr val="tx1"/>
                </a:solidFill>
                <a:effectLst/>
                <a:latin typeface="+mn-lt"/>
                <a:ea typeface="+mn-ea"/>
                <a:cs typeface="+mn-cs"/>
              </a:rPr>
              <a:t>Nyttige ressurser</a:t>
            </a:r>
            <a:r>
              <a:rPr lang="nb-NO" sz="1200" kern="1200" dirty="0">
                <a:solidFill>
                  <a:schemeClr val="tx1"/>
                </a:solidFill>
                <a:effectLst/>
                <a:latin typeface="+mn-lt"/>
                <a:ea typeface="+mn-ea"/>
                <a:cs typeface="+mn-cs"/>
              </a:rPr>
              <a:t>.</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Definisjoner</a:t>
            </a:r>
            <a:r>
              <a:rPr lang="nb-NO" sz="1200" kern="1200" dirty="0">
                <a:solidFill>
                  <a:schemeClr val="tx1"/>
                </a:solidFill>
                <a:effectLst/>
                <a:latin typeface="+mn-lt"/>
                <a:ea typeface="+mn-ea"/>
                <a:cs typeface="+mn-cs"/>
              </a:rPr>
              <a:t>. Her kan man lese forklaringer og definisjoner av ord og begreper som Facebooks engelske og amerikanske brukere kan velge blant:</a:t>
            </a:r>
            <a:br>
              <a:rPr lang="nb-NO" sz="1200" kern="1200" dirty="0">
                <a:solidFill>
                  <a:schemeClr val="tx1"/>
                </a:solidFill>
                <a:effectLst/>
                <a:latin typeface="+mn-lt"/>
                <a:ea typeface="+mn-ea"/>
                <a:cs typeface="+mn-cs"/>
              </a:rPr>
            </a:br>
            <a:r>
              <a:rPr lang="nb-NO" sz="1200" u="sng" kern="1200" dirty="0">
                <a:solidFill>
                  <a:schemeClr val="tx1"/>
                </a:solidFill>
                <a:effectLst/>
                <a:latin typeface="+mn-lt"/>
                <a:ea typeface="+mn-ea"/>
                <a:cs typeface="+mn-cs"/>
                <a:hlinkClick r:id="rId4"/>
              </a:rPr>
              <a:t>https://www.thedailybeast.com/what-each-of-facebooks-51-new-gender-options-means</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 Ordliste fra </a:t>
            </a:r>
            <a:r>
              <a:rPr lang="nb-NO" sz="1200" b="1" kern="1200" dirty="0" err="1">
                <a:solidFill>
                  <a:schemeClr val="tx1"/>
                </a:solidFill>
                <a:effectLst/>
                <a:latin typeface="+mn-lt"/>
                <a:ea typeface="+mn-ea"/>
                <a:cs typeface="+mn-cs"/>
              </a:rPr>
              <a:t>Bufdir</a:t>
            </a:r>
            <a:r>
              <a:rPr lang="nb-NO" sz="1200" kern="1200" dirty="0">
                <a:solidFill>
                  <a:schemeClr val="tx1"/>
                </a:solidFill>
                <a:effectLst/>
                <a:latin typeface="+mn-lt"/>
                <a:ea typeface="+mn-ea"/>
                <a:cs typeface="+mn-cs"/>
              </a:rPr>
              <a:t> (Barne-, ungdoms- og familiedirektoratet):</a:t>
            </a:r>
          </a:p>
          <a:p>
            <a:r>
              <a:rPr lang="nb-NO" sz="1200" u="sng" kern="1200" dirty="0">
                <a:solidFill>
                  <a:schemeClr val="tx1"/>
                </a:solidFill>
                <a:effectLst/>
                <a:latin typeface="+mn-lt"/>
                <a:ea typeface="+mn-ea"/>
                <a:cs typeface="+mn-cs"/>
                <a:hlinkClick r:id="rId5"/>
              </a:rPr>
              <a:t>https://www.bufdir.no/lhbt/LHBT_ordlista/</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 Ordliste</a:t>
            </a:r>
            <a:r>
              <a:rPr lang="nb-NO" sz="1200" kern="1200" dirty="0">
                <a:solidFill>
                  <a:schemeClr val="tx1"/>
                </a:solidFill>
                <a:effectLst/>
                <a:latin typeface="+mn-lt"/>
                <a:ea typeface="+mn-ea"/>
                <a:cs typeface="+mn-cs"/>
              </a:rPr>
              <a:t> over en del kjønnsidentiteter og kjønnsuttrykk publisert i Aftenposten: </a:t>
            </a:r>
          </a:p>
          <a:p>
            <a:r>
              <a:rPr lang="nb-NO" sz="1200" u="sng" kern="1200" dirty="0">
                <a:solidFill>
                  <a:schemeClr val="tx1"/>
                </a:solidFill>
                <a:effectLst/>
                <a:latin typeface="+mn-lt"/>
                <a:ea typeface="+mn-ea"/>
                <a:cs typeface="+mn-cs"/>
                <a:hlinkClick r:id="rId6"/>
              </a:rPr>
              <a:t>https://www.aftenposten.no/norge/i/4dB5o/Et-kjonn-som-passer-for-deg</a:t>
            </a:r>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2) KJØNN ER FLEKSIBELT.</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Den kjønnsnøytrale tenkningen (og den kjønnsnøytrale ekteskapsloven) sier at barn ikke trenger mor og far. Det som er viktig, er gode omsorgspersoner. Betydningen av biologisk familie og slekt blir bagatellisert og bortforklart. For denne type tenkning er TV-programmer som «Tore på sporet» problematiske.</a:t>
            </a:r>
          </a:p>
          <a:p>
            <a:r>
              <a:rPr lang="nb-NO" sz="1200" kern="1200" dirty="0">
                <a:solidFill>
                  <a:schemeClr val="tx1"/>
                </a:solidFill>
                <a:effectLst/>
                <a:latin typeface="+mn-lt"/>
                <a:ea typeface="+mn-ea"/>
                <a:cs typeface="+mn-cs"/>
              </a:rPr>
              <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 Foreningen FRI sier i sin Politiske plattform: «Det finnes et mangfold av kjønn.»</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 Sexologen Esben Esther Pirelli Benestad har en kort video på NRK: «Visste du at det finnes sju kjønn?»  </a:t>
            </a:r>
            <a:r>
              <a:rPr lang="nb-NO" sz="1200" u="sng" kern="1200" dirty="0">
                <a:solidFill>
                  <a:schemeClr val="tx1"/>
                </a:solidFill>
                <a:effectLst/>
                <a:latin typeface="+mn-lt"/>
                <a:ea typeface="+mn-ea"/>
                <a:cs typeface="+mn-cs"/>
                <a:hlinkClick r:id="rId7"/>
              </a:rPr>
              <a:t>https://www.nrk.no/video/PS*257951</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 Fra 2016 har Norge en lov som sier at alle personer over 16 år kan endre juridisk kjønn, dersom de ønsker det. Se mer info på lysbildet «Endring av juridisk kjønn» i Temamøte 2 eller i undermenyen </a:t>
            </a:r>
            <a:r>
              <a:rPr lang="nb-NO" sz="1200" i="1" kern="1200" dirty="0">
                <a:solidFill>
                  <a:schemeClr val="tx1"/>
                </a:solidFill>
                <a:effectLst/>
                <a:latin typeface="+mn-lt"/>
                <a:ea typeface="+mn-ea"/>
                <a:cs typeface="+mn-cs"/>
              </a:rPr>
              <a:t>Ekstra PP-lysbilder</a:t>
            </a:r>
            <a:r>
              <a:rPr lang="nb-NO" sz="1200" kern="1200" dirty="0">
                <a:solidFill>
                  <a:schemeClr val="tx1"/>
                </a:solidFill>
                <a:effectLst/>
                <a:latin typeface="+mn-lt"/>
                <a:ea typeface="+mn-ea"/>
                <a:cs typeface="+mn-cs"/>
              </a:rPr>
              <a:t> i hovedmenyen </a:t>
            </a:r>
            <a:r>
              <a:rPr lang="nb-NO" sz="1200" i="1" kern="1200" dirty="0">
                <a:solidFill>
                  <a:schemeClr val="tx1"/>
                </a:solidFill>
                <a:effectLst/>
                <a:latin typeface="+mn-lt"/>
                <a:ea typeface="+mn-ea"/>
                <a:cs typeface="+mn-cs"/>
              </a:rPr>
              <a:t>Nyttige ressurser</a:t>
            </a:r>
            <a:r>
              <a:rPr lang="nb-NO" sz="1200" kern="1200" dirty="0">
                <a:solidFill>
                  <a:schemeClr val="tx1"/>
                </a:solidFill>
                <a:effectLst/>
                <a:latin typeface="+mn-lt"/>
                <a:ea typeface="+mn-ea"/>
                <a:cs typeface="+mn-cs"/>
              </a:rPr>
              <a:t> på Samlivsbanken.no. Ressursarket «</a:t>
            </a:r>
            <a:r>
              <a:rPr lang="nb-NO" sz="1200" b="1" i="1" kern="1200" dirty="0">
                <a:solidFill>
                  <a:schemeClr val="tx1"/>
                </a:solidFill>
                <a:effectLst/>
                <a:latin typeface="+mn-lt"/>
                <a:ea typeface="+mn-ea"/>
                <a:cs typeface="+mn-cs"/>
              </a:rPr>
              <a:t>Der menn føder barn</a:t>
            </a:r>
            <a:r>
              <a:rPr lang="nb-NO" sz="1200" kern="1200" dirty="0">
                <a:solidFill>
                  <a:schemeClr val="tx1"/>
                </a:solidFill>
                <a:effectLst/>
                <a:latin typeface="+mn-lt"/>
                <a:ea typeface="+mn-ea"/>
                <a:cs typeface="+mn-cs"/>
              </a:rPr>
              <a:t>» på Samlivsbanken.no gir også nyttig info. Det finnes under hovedmenyen </a:t>
            </a:r>
            <a:r>
              <a:rPr lang="nb-NO" sz="1200" i="1" kern="1200" dirty="0">
                <a:solidFill>
                  <a:schemeClr val="tx1"/>
                </a:solidFill>
                <a:effectLst/>
                <a:latin typeface="+mn-lt"/>
                <a:ea typeface="+mn-ea"/>
                <a:cs typeface="+mn-cs"/>
              </a:rPr>
              <a:t>Nyttige ressurser, </a:t>
            </a:r>
            <a:r>
              <a:rPr lang="nb-NO" sz="1200" kern="1200" dirty="0">
                <a:solidFill>
                  <a:schemeClr val="tx1"/>
                </a:solidFill>
                <a:effectLst/>
                <a:latin typeface="+mn-lt"/>
                <a:ea typeface="+mn-ea"/>
                <a:cs typeface="+mn-cs"/>
              </a:rPr>
              <a:t>i undermenyen </a:t>
            </a:r>
            <a:r>
              <a:rPr lang="nb-NO" sz="1200" i="1" kern="1200" dirty="0">
                <a:solidFill>
                  <a:schemeClr val="tx1"/>
                </a:solidFill>
                <a:effectLst/>
                <a:latin typeface="+mn-lt"/>
                <a:ea typeface="+mn-ea"/>
                <a:cs typeface="+mn-cs"/>
              </a:rPr>
              <a:t>Helsides ressursark i 4 farger</a:t>
            </a:r>
            <a:r>
              <a:rPr lang="nb-NO" sz="1200" kern="1200" dirty="0">
                <a:solidFill>
                  <a:schemeClr val="tx1"/>
                </a:solidFill>
                <a:effectLst/>
                <a:latin typeface="+mn-lt"/>
                <a:ea typeface="+mn-ea"/>
                <a:cs typeface="+mn-cs"/>
              </a:rPr>
              <a:t>.</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3) IDEALET.</a:t>
            </a:r>
            <a:endParaRPr lang="nb-NO" sz="1200" kern="1200" dirty="0">
              <a:solidFill>
                <a:schemeClr val="tx1"/>
              </a:solidFill>
              <a:effectLst/>
              <a:latin typeface="+mn-lt"/>
              <a:ea typeface="+mn-ea"/>
              <a:cs typeface="+mn-cs"/>
            </a:endParaRPr>
          </a:p>
          <a:p>
            <a:r>
              <a:rPr lang="nb-NO" sz="1200" b="1" i="1" kern="1200" dirty="0">
                <a:solidFill>
                  <a:schemeClr val="tx1"/>
                </a:solidFill>
                <a:effectLst/>
                <a:latin typeface="+mn-lt"/>
                <a:ea typeface="+mn-ea"/>
                <a:cs typeface="+mn-cs"/>
              </a:rPr>
              <a:t>FRI – Foreningen for kjønns- og seksualitetsmangfold</a:t>
            </a:r>
            <a:r>
              <a:rPr lang="nb-NO" sz="1200" kern="1200" dirty="0">
                <a:solidFill>
                  <a:schemeClr val="tx1"/>
                </a:solidFill>
                <a:effectLst/>
                <a:latin typeface="+mn-lt"/>
                <a:ea typeface="+mn-ea"/>
                <a:cs typeface="+mn-cs"/>
              </a:rPr>
              <a:t> sier f.eks. i sitt Prinsipprogram: «FRI mener at alle former for seksuelle relasjoner eller handlinger som er basert på respekt, likeverd og samtykke er positivt.» </a:t>
            </a:r>
          </a:p>
          <a:p>
            <a:r>
              <a:rPr lang="nb-NO"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Det samme budskapet formidles i stor grad i ungdomskulturen, i media, i skoleverket og fra det offentlige Norge – f.eks. via </a:t>
            </a:r>
            <a:r>
              <a:rPr lang="nb-NO" sz="1200" kern="1200" dirty="0" err="1">
                <a:solidFill>
                  <a:schemeClr val="tx1"/>
                </a:solidFill>
                <a:effectLst/>
                <a:latin typeface="+mn-lt"/>
                <a:ea typeface="+mn-ea"/>
                <a:cs typeface="+mn-cs"/>
              </a:rPr>
              <a:t>Bufdir</a:t>
            </a:r>
            <a:r>
              <a:rPr lang="nb-NO" sz="1200" kern="1200" dirty="0">
                <a:solidFill>
                  <a:schemeClr val="tx1"/>
                </a:solidFill>
                <a:effectLst/>
                <a:latin typeface="+mn-lt"/>
                <a:ea typeface="+mn-ea"/>
                <a:cs typeface="+mn-cs"/>
              </a:rPr>
              <a:t> (Barne-, ungdoms- og familiedirektoratet) og nettportalen </a:t>
            </a:r>
            <a:r>
              <a:rPr lang="nb-NO" sz="1200" b="1" u="sng" kern="1200" dirty="0">
                <a:solidFill>
                  <a:schemeClr val="tx1"/>
                </a:solidFill>
                <a:effectLst/>
                <a:latin typeface="+mn-lt"/>
                <a:ea typeface="+mn-ea"/>
                <a:cs typeface="+mn-cs"/>
                <a:hlinkClick r:id="rId8"/>
              </a:rPr>
              <a:t>www.ung.no</a:t>
            </a:r>
            <a:r>
              <a:rPr lang="nb-NO" sz="1200" kern="1200" dirty="0">
                <a:solidFill>
                  <a:schemeClr val="tx1"/>
                </a:solidFill>
                <a:effectLst/>
                <a:latin typeface="+mn-lt"/>
                <a:ea typeface="+mn-ea"/>
                <a:cs typeface="+mn-cs"/>
              </a:rPr>
              <a:t> – som har undertittelen («Offentlig og kvalitetssikret»). I ulike varianter er budskapet dette: «Har du lyst, har du lov.»</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4) VOKSENPERSPEKTIV.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Barn blir lett taperne der den radikale kjønnsideologien får dominere. Når man opphever betydningen av kjønn, av mann og kvinne, og av mor og far, er det grunn til å spørre: </a:t>
            </a:r>
          </a:p>
          <a:p>
            <a:r>
              <a:rPr lang="nb-NO" sz="1200" kern="1200" dirty="0">
                <a:solidFill>
                  <a:schemeClr val="tx1"/>
                </a:solidFill>
                <a:effectLst/>
                <a:latin typeface="+mn-lt"/>
                <a:ea typeface="+mn-ea"/>
                <a:cs typeface="+mn-cs"/>
              </a:rPr>
              <a:t>* Hvem taler barnets sak? </a:t>
            </a:r>
          </a:p>
          <a:p>
            <a:r>
              <a:rPr lang="nb-NO" sz="1200" kern="1200" dirty="0">
                <a:solidFill>
                  <a:schemeClr val="tx1"/>
                </a:solidFill>
                <a:effectLst/>
                <a:latin typeface="+mn-lt"/>
                <a:ea typeface="+mn-ea"/>
                <a:cs typeface="+mn-cs"/>
              </a:rPr>
              <a:t>* Er virkelig far og hans slekt overflødig, irrelevant og uvesentlig i et barns liv, slik denne ideologien og norsk lov sier? </a:t>
            </a:r>
          </a:p>
          <a:p>
            <a:r>
              <a:rPr lang="nb-NO" sz="1200" kern="1200" dirty="0">
                <a:solidFill>
                  <a:schemeClr val="tx1"/>
                </a:solidFill>
                <a:effectLst/>
                <a:latin typeface="+mn-lt"/>
                <a:ea typeface="+mn-ea"/>
                <a:cs typeface="+mn-cs"/>
              </a:rPr>
              <a:t>* Kan mor (og hennes slekt) like godt byttes ut med en mann? </a:t>
            </a:r>
          </a:p>
          <a:p>
            <a:r>
              <a:rPr lang="nb-NO" sz="1200" kern="1200" dirty="0">
                <a:solidFill>
                  <a:schemeClr val="tx1"/>
                </a:solidFill>
                <a:effectLst/>
                <a:latin typeface="+mn-lt"/>
                <a:ea typeface="+mn-ea"/>
                <a:cs typeface="+mn-cs"/>
              </a:rPr>
              <a:t>* Spiller det ingen rolle om barnet er i slekt med sine foreldre eller ikke?</a:t>
            </a:r>
          </a:p>
          <a:p>
            <a:r>
              <a:rPr lang="nb-NO" sz="1200" kern="1200" dirty="0">
                <a:solidFill>
                  <a:schemeClr val="tx1"/>
                </a:solidFill>
                <a:effectLst/>
                <a:latin typeface="+mn-lt"/>
                <a:ea typeface="+mn-ea"/>
                <a:cs typeface="+mn-cs"/>
              </a:rPr>
              <a:t>* Fører idealet om grenseløs seksualitet til mer stabile relasjoner, bedre oppvekstforhold for barn og unge og et mer velfungerende samfunn? </a:t>
            </a:r>
          </a:p>
          <a:p>
            <a:r>
              <a:rPr lang="nb-NO" sz="1200" kern="1200" dirty="0">
                <a:solidFill>
                  <a:schemeClr val="tx1"/>
                </a:solidFill>
                <a:effectLst/>
                <a:latin typeface="+mn-lt"/>
                <a:ea typeface="+mn-ea"/>
                <a:cs typeface="+mn-cs"/>
              </a:rPr>
              <a:t>* Gir kjønn i fri flyt et godt utgangspunkt for barn og unge når de skal finne seg selv og utvikle selvbilde, personlighet og identitet?</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Barneperspektivet.</a:t>
            </a:r>
            <a:r>
              <a:rPr lang="nb-NO" sz="1200" kern="1200" dirty="0">
                <a:solidFill>
                  <a:schemeClr val="tx1"/>
                </a:solidFill>
                <a:effectLst/>
                <a:latin typeface="+mn-lt"/>
                <a:ea typeface="+mn-ea"/>
                <a:cs typeface="+mn-cs"/>
              </a:rPr>
              <a:t> Mangelen på barneperspektiv blir spesielt tydelig når vi innser at voksne de siste årene har gjort barn til en rettighet, mens barn på sin side har mistet retten til sin egen mor og/eller far.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FNs Barnekonvensjon sier i Artikkel 7.1: «Barnet har […] så langt det er mulig, rett til å kjenne sine foreldre og få omsorg fra dem.» Stortinget har vedtatt at alle lover som angår barn, må være i overensstemmelse med FNs Barnekonvensjon. Hva betyr det i praksis når det gjelder barn og foreldre?</a:t>
            </a:r>
          </a:p>
        </p:txBody>
      </p:sp>
      <p:sp>
        <p:nvSpPr>
          <p:cNvPr id="4" name="Plassholder for lysbildenummer 3"/>
          <p:cNvSpPr>
            <a:spLocks noGrp="1"/>
          </p:cNvSpPr>
          <p:nvPr>
            <p:ph type="sldNum" sz="quarter" idx="10"/>
          </p:nvPr>
        </p:nvSpPr>
        <p:spPr/>
        <p:txBody>
          <a:bodyPr/>
          <a:lstStyle/>
          <a:p>
            <a:fld id="{C8593401-7213-4FA8-8723-86291B2E8693}" type="slidenum">
              <a:rPr lang="nb-NO" smtClean="0"/>
              <a:t>6</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2299061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800" b="1" baseline="0" dirty="0"/>
              <a:t>TIPS OG MOMENTER TIL TALEREN</a:t>
            </a:r>
          </a:p>
          <a:p>
            <a:endParaRPr lang="nb-NO" sz="800" b="0" dirty="0">
              <a:latin typeface="Arial" panose="020B0604020202020204" pitchFamily="34" charset="0"/>
              <a:cs typeface="Arial" panose="020B0604020202020204" pitchFamily="34" charset="0"/>
            </a:endParaRPr>
          </a:p>
          <a:p>
            <a:r>
              <a:rPr lang="nb-NO" sz="800" b="0" dirty="0">
                <a:latin typeface="Arial" panose="020B0604020202020204" pitchFamily="34" charset="0"/>
                <a:cs typeface="Arial" panose="020B0604020202020204" pitchFamily="34" charset="0"/>
              </a:rPr>
              <a:t>En radikalt ny måte å tenke på er i ferd med å innta de fleste samfunnsarenaer – fra barnehage og skole til kultur, politikk og lovverk. </a:t>
            </a:r>
            <a:endParaRPr lang="nb-NO" sz="800" b="0" dirty="0" smtClean="0">
              <a:latin typeface="Arial" panose="020B0604020202020204" pitchFamily="34" charset="0"/>
              <a:cs typeface="Arial" panose="020B0604020202020204" pitchFamily="34" charset="0"/>
            </a:endParaRPr>
          </a:p>
          <a:p>
            <a:endParaRPr lang="nb-NO" sz="800" b="0" dirty="0" smtClean="0">
              <a:latin typeface="Arial" panose="020B0604020202020204" pitchFamily="34" charset="0"/>
              <a:cs typeface="Arial" panose="020B0604020202020204" pitchFamily="34" charset="0"/>
            </a:endParaRPr>
          </a:p>
          <a:p>
            <a:r>
              <a:rPr lang="nb-NO" sz="800" b="0" dirty="0" smtClean="0">
                <a:latin typeface="Arial" panose="020B0604020202020204" pitchFamily="34" charset="0"/>
                <a:cs typeface="Arial" panose="020B0604020202020204" pitchFamily="34" charset="0"/>
              </a:rPr>
              <a:t>Denne </a:t>
            </a:r>
            <a:r>
              <a:rPr lang="nb-NO" sz="800" b="0" dirty="0">
                <a:latin typeface="Arial" panose="020B0604020202020204" pitchFamily="34" charset="0"/>
                <a:cs typeface="Arial" panose="020B0604020202020204" pitchFamily="34" charset="0"/>
              </a:rPr>
              <a:t>nye ideologien vil bli en stadig mer krevende utfordring for kristne mennesker, menigheter og organisasjoner.</a:t>
            </a:r>
          </a:p>
          <a:p>
            <a:endParaRPr lang="nb-NO" sz="800" b="0" dirty="0">
              <a:latin typeface="Arial" panose="020B0604020202020204" pitchFamily="34" charset="0"/>
              <a:cs typeface="Arial" panose="020B0604020202020204" pitchFamily="34" charset="0"/>
            </a:endParaRPr>
          </a:p>
          <a:p>
            <a:r>
              <a:rPr lang="nb-NO" sz="800" b="0" dirty="0">
                <a:latin typeface="Arial" panose="020B0604020202020204" pitchFamily="34" charset="0"/>
                <a:cs typeface="Arial" panose="020B0604020202020204" pitchFamily="34" charset="0"/>
              </a:rPr>
              <a:t>Stadig større deler av befolkningen er i ferd med å endre sitt syn på: </a:t>
            </a:r>
          </a:p>
          <a:p>
            <a:r>
              <a:rPr lang="nb-NO" sz="800" b="0" dirty="0">
                <a:latin typeface="Arial" panose="020B0604020202020204" pitchFamily="34" charset="0"/>
                <a:cs typeface="Arial" panose="020B0604020202020204" pitchFamily="34" charset="0"/>
              </a:rPr>
              <a:t/>
            </a:r>
            <a:br>
              <a:rPr lang="nb-NO" sz="800" b="0" dirty="0">
                <a:latin typeface="Arial" panose="020B0604020202020204" pitchFamily="34" charset="0"/>
                <a:cs typeface="Arial" panose="020B0604020202020204" pitchFamily="34" charset="0"/>
              </a:rPr>
            </a:br>
            <a:r>
              <a:rPr lang="nb-NO" b="1" dirty="0">
                <a:latin typeface="Arial" panose="020B0604020202020204" pitchFamily="34" charset="0"/>
                <a:cs typeface="Arial" panose="020B0604020202020204" pitchFamily="34" charset="0"/>
              </a:rPr>
              <a:t>1. Kjønn. </a:t>
            </a:r>
            <a:r>
              <a:rPr lang="nb-NO" b="0" dirty="0">
                <a:latin typeface="Arial" panose="020B0604020202020204" pitchFamily="34" charset="0"/>
                <a:cs typeface="Arial" panose="020B0604020202020204" pitchFamily="34" charset="0"/>
              </a:rPr>
              <a:t>Betydningen av mann og kvinne, mor og far, blir</a:t>
            </a:r>
            <a:r>
              <a:rPr lang="nb-NO" b="0" baseline="0" dirty="0">
                <a:latin typeface="Arial" panose="020B0604020202020204" pitchFamily="34" charset="0"/>
                <a:cs typeface="Arial" panose="020B0604020202020204" pitchFamily="34" charset="0"/>
              </a:rPr>
              <a:t> bagatellisert og bortforklart</a:t>
            </a:r>
            <a:r>
              <a:rPr lang="nb-NO" b="0" dirty="0">
                <a:latin typeface="Arial" panose="020B0604020202020204" pitchFamily="34" charset="0"/>
                <a:cs typeface="Arial" panose="020B0604020202020204" pitchFamily="34" charset="0"/>
              </a:rPr>
              <a:t>. </a:t>
            </a:r>
            <a:br>
              <a:rPr lang="nb-NO" b="0" dirty="0">
                <a:latin typeface="Arial" panose="020B0604020202020204" pitchFamily="34" charset="0"/>
                <a:cs typeface="Arial" panose="020B0604020202020204" pitchFamily="34" charset="0"/>
              </a:rPr>
            </a:br>
            <a:endParaRPr lang="nb-NO" b="0" dirty="0">
              <a:latin typeface="Arial" panose="020B0604020202020204" pitchFamily="34" charset="0"/>
              <a:cs typeface="Arial" panose="020B0604020202020204" pitchFamily="34" charset="0"/>
            </a:endParaRPr>
          </a:p>
          <a:p>
            <a:r>
              <a:rPr lang="nb-NO" b="0" dirty="0">
                <a:latin typeface="Arial" panose="020B0604020202020204" pitchFamily="34" charset="0"/>
                <a:cs typeface="Arial" panose="020B0604020202020204" pitchFamily="34" charset="0"/>
              </a:rPr>
              <a:t>Det finnes ikke bare to kjønn. T</a:t>
            </a:r>
            <a:r>
              <a:rPr lang="nb-NO" b="0" baseline="0" dirty="0">
                <a:latin typeface="Arial" panose="020B0604020202020204" pitchFamily="34" charset="0"/>
                <a:cs typeface="Arial" panose="020B0604020202020204" pitchFamily="34" charset="0"/>
              </a:rPr>
              <a:t>vert imot, sier Foreningen FRI (og mange andre)</a:t>
            </a:r>
            <a:r>
              <a:rPr lang="nb-NO" b="0" dirty="0">
                <a:latin typeface="Arial" panose="020B0604020202020204" pitchFamily="34" charset="0"/>
                <a:cs typeface="Arial" panose="020B0604020202020204" pitchFamily="34" charset="0"/>
              </a:rPr>
              <a:t>: «Det finnes et mangfold av kjønn,» skriver Foreningen</a:t>
            </a:r>
            <a:r>
              <a:rPr lang="nb-NO" b="0" baseline="0" dirty="0">
                <a:latin typeface="Arial" panose="020B0604020202020204" pitchFamily="34" charset="0"/>
                <a:cs typeface="Arial" panose="020B0604020202020204" pitchFamily="34" charset="0"/>
              </a:rPr>
              <a:t> FRI i sin </a:t>
            </a:r>
            <a:r>
              <a:rPr lang="nb-NO" b="0" dirty="0">
                <a:latin typeface="Arial" panose="020B0604020202020204" pitchFamily="34" charset="0"/>
                <a:cs typeface="Arial" panose="020B0604020202020204" pitchFamily="34" charset="0"/>
              </a:rPr>
              <a:t>Politiske plattform.</a:t>
            </a:r>
            <a:r>
              <a:rPr lang="nb-NO" b="0" baseline="0" dirty="0">
                <a:latin typeface="Arial" panose="020B0604020202020204" pitchFamily="34" charset="0"/>
                <a:cs typeface="Arial" panose="020B0604020202020204" pitchFamily="34" charset="0"/>
              </a:rPr>
              <a:t> Også foreningens navn uttrykker det samme: «FRI – Foreningen for kjønns- og seksualitetsmangfold».</a:t>
            </a:r>
            <a:endParaRPr lang="nb-NO" b="0" dirty="0">
              <a:latin typeface="Arial" panose="020B0604020202020204" pitchFamily="34" charset="0"/>
              <a:cs typeface="Arial" panose="020B0604020202020204" pitchFamily="34" charset="0"/>
            </a:endParaRPr>
          </a:p>
          <a:p>
            <a:r>
              <a:rPr lang="nb-NO" b="0" dirty="0">
                <a:latin typeface="Arial" panose="020B0604020202020204" pitchFamily="34" charset="0"/>
                <a:cs typeface="Arial" panose="020B0604020202020204" pitchFamily="34" charset="0"/>
              </a:rPr>
              <a:t> </a:t>
            </a:r>
          </a:p>
          <a:p>
            <a:r>
              <a:rPr lang="nb-NO" b="0" dirty="0">
                <a:latin typeface="Arial" panose="020B0604020202020204" pitchFamily="34" charset="0"/>
                <a:cs typeface="Arial" panose="020B0604020202020204" pitchFamily="34" charset="0"/>
              </a:rPr>
              <a:t>I dagens Norge er forståelsen</a:t>
            </a:r>
            <a:r>
              <a:rPr lang="nb-NO" b="0" baseline="0" dirty="0">
                <a:latin typeface="Arial" panose="020B0604020202020204" pitchFamily="34" charset="0"/>
                <a:cs typeface="Arial" panose="020B0604020202020204" pitchFamily="34" charset="0"/>
              </a:rPr>
              <a:t> av kjønn i full oppløsning. I 2016 vedtok Stortinget «Lov om endring av juridisk kjønn». Hvem som helst kan nå endre sitt juridiske kjønn ved å fylle ut et skjema som de printer ut fra internett. Det er ikke nødvendig å ha kontakt med helsevesenet eller andre instanser. </a:t>
            </a:r>
            <a:r>
              <a:rPr lang="nb-NO" sz="1200" kern="1200" dirty="0">
                <a:solidFill>
                  <a:schemeClr val="tx1"/>
                </a:solidFill>
                <a:effectLst/>
                <a:latin typeface="+mn-lt"/>
                <a:ea typeface="+mn-ea"/>
                <a:cs typeface="+mn-cs"/>
              </a:rPr>
              <a:t>Alt er basert på subjektive opplevelser, ønsker og følelser.</a:t>
            </a:r>
            <a:br>
              <a:rPr lang="nb-NO" sz="1200" kern="1200" dirty="0">
                <a:solidFill>
                  <a:schemeClr val="tx1"/>
                </a:solidFill>
                <a:effectLst/>
                <a:latin typeface="+mn-lt"/>
                <a:ea typeface="+mn-ea"/>
                <a:cs typeface="+mn-cs"/>
              </a:rPr>
            </a:br>
            <a:endParaRPr lang="nb-NO" b="0" baseline="0" dirty="0">
              <a:latin typeface="Arial" panose="020B0604020202020204" pitchFamily="34" charset="0"/>
              <a:cs typeface="Arial" panose="020B0604020202020204" pitchFamily="34" charset="0"/>
            </a:endParaRPr>
          </a:p>
          <a:p>
            <a:r>
              <a:rPr lang="nb-NO" sz="1200" kern="1200" dirty="0">
                <a:solidFill>
                  <a:schemeClr val="tx1"/>
                </a:solidFill>
                <a:effectLst/>
                <a:latin typeface="+mn-lt"/>
                <a:ea typeface="+mn-ea"/>
                <a:cs typeface="+mn-cs"/>
              </a:rPr>
              <a:t>Noen uker etter at man har sendt inn det signerte skjemaet, får man et brev hvor man blir bedt om å bekrefte at man ønsker å endre juridisk kjønn. Hvis man svarer Ja, får man tildelt nytt personnummer og kan skaffe seg et nytt pass. I alle offentlige sammenhenger regnes man nå som det motsatte kjønn, selv om kroppen og biologien er den samme som før.</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Stadig flere mener at kjønn ikke nødvendigvis er basert på biologi, men på følelser. En person er det kjønnet vedkommende føler seg som (ikke nødvendigvis kvinne eller mann), uavhengig av gener og kromosomer, kjønnsorganer og utseende. Resultatet er blant annet at mange nå regner med dusinvis av ulike kjønnsidentiteter.</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2. Seksualitet. </a:t>
            </a:r>
            <a:r>
              <a:rPr lang="nb-NO" sz="1200" kern="1200" dirty="0">
                <a:solidFill>
                  <a:schemeClr val="tx1"/>
                </a:solidFill>
                <a:effectLst/>
                <a:latin typeface="+mn-lt"/>
                <a:ea typeface="+mn-ea"/>
                <a:cs typeface="+mn-cs"/>
              </a:rPr>
              <a:t>Forståelsen av seksualitetens mening og rammer blir radikalt omdefinert. Forbindelsen og sammenhengen mellom seksualitet og kjærlighet, seksualitet og kjønn, seksualitet og samliv, seksualitet og foreldreskap er opphevet.</a:t>
            </a: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3. Foreldreskap. </a:t>
            </a:r>
            <a:r>
              <a:rPr lang="nb-NO" sz="1200" kern="1200" dirty="0">
                <a:solidFill>
                  <a:schemeClr val="tx1"/>
                </a:solidFill>
                <a:effectLst/>
                <a:latin typeface="+mn-lt"/>
                <a:ea typeface="+mn-ea"/>
                <a:cs typeface="+mn-cs"/>
              </a:rPr>
              <a:t>Foreldre er ikke nødvendigvis mor og far. Mor og «medmor», far og «medfar» er like naturlig og bra – både for barn og foreldre, for slekt og samfunn. Hvem er et barns foreldre? Det finnes det nå mange forskjellige svar på, og alle typer foreldreskap skal betraktes som like naturlige, barnevennlige og bærekraftige – både for enkeltmennesker og for samfunnet.</a:t>
            </a: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4. Barn. </a:t>
            </a:r>
            <a:r>
              <a:rPr lang="nb-NO" sz="1200" kern="1200" dirty="0">
                <a:solidFill>
                  <a:schemeClr val="tx1"/>
                </a:solidFill>
                <a:effectLst/>
                <a:latin typeface="+mn-lt"/>
                <a:ea typeface="+mn-ea"/>
                <a:cs typeface="+mn-cs"/>
              </a:rPr>
              <a:t>Barn har ikke lenger en gudgitt rett til sin egen mor og far. Planlagt farløshet og </a:t>
            </a:r>
            <a:r>
              <a:rPr lang="nb-NO" sz="1200" kern="1200" dirty="0" err="1">
                <a:solidFill>
                  <a:schemeClr val="tx1"/>
                </a:solidFill>
                <a:effectLst/>
                <a:latin typeface="+mn-lt"/>
                <a:ea typeface="+mn-ea"/>
                <a:cs typeface="+mn-cs"/>
              </a:rPr>
              <a:t>morløshet</a:t>
            </a:r>
            <a:r>
              <a:rPr lang="nb-NO" sz="1200" kern="1200" dirty="0">
                <a:solidFill>
                  <a:schemeClr val="tx1"/>
                </a:solidFill>
                <a:effectLst/>
                <a:latin typeface="+mn-lt"/>
                <a:ea typeface="+mn-ea"/>
                <a:cs typeface="+mn-cs"/>
              </a:rPr>
              <a:t> blir definert som etisk forsvarlig og høyverdig. Barn er ikke lenger en gave, men en rettighet. Stadig flere synes det er helt i orden å få barn ved å benytte det internasjonale og kommersielle fertilitetsmarkedet (barnemarkedet), der man handler med sæd og egg, donorer og surrogatmødre.</a:t>
            </a: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5. Ekteskap. </a:t>
            </a:r>
            <a:r>
              <a:rPr lang="nb-NO" sz="1200" kern="1200" dirty="0">
                <a:solidFill>
                  <a:schemeClr val="tx1"/>
                </a:solidFill>
                <a:effectLst/>
                <a:latin typeface="+mn-lt"/>
                <a:ea typeface="+mn-ea"/>
                <a:cs typeface="+mn-cs"/>
              </a:rPr>
              <a:t>Ekteskapet blir ikke forstått som en (Guds) skaperordning for mann og kvinne, men som en «sosial konstruksjon», altså en menneskelig oppfinnelse, som kan endres når politikerne måtte ønske det. Det finnes ikke lenger en objektiv og fastlagt definisjon av ekteskapet. Definisjonen av ekteskapet kan endres når nye grupper får gjennomslag, slik f.eks. organisasjonen </a:t>
            </a:r>
            <a:r>
              <a:rPr lang="nb-NO" sz="1200" kern="1200" dirty="0" err="1">
                <a:solidFill>
                  <a:schemeClr val="tx1"/>
                </a:solidFill>
                <a:effectLst/>
                <a:latin typeface="+mn-lt"/>
                <a:ea typeface="+mn-ea"/>
                <a:cs typeface="+mn-cs"/>
              </a:rPr>
              <a:t>PolyNorge</a:t>
            </a:r>
            <a:r>
              <a:rPr lang="nb-NO" sz="1200" kern="1200" dirty="0">
                <a:solidFill>
                  <a:schemeClr val="tx1"/>
                </a:solidFill>
                <a:effectLst/>
                <a:latin typeface="+mn-lt"/>
                <a:ea typeface="+mn-ea"/>
                <a:cs typeface="+mn-cs"/>
              </a:rPr>
              <a:t> jobber for. En type spørsmål som stadig flere stiller seg, er f.eks. dette: Hvis to kvinner kan inngå ekteskap, hvorfor kan ikke tre kvinner inngå ekteskap? Er deres kjærlighet mindre verd? Parnormen er vel ikke hellig?</a:t>
            </a: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6. Familie. </a:t>
            </a:r>
            <a:r>
              <a:rPr lang="nb-NO" sz="1200" kern="1200" dirty="0">
                <a:solidFill>
                  <a:schemeClr val="tx1"/>
                </a:solidFill>
                <a:effectLst/>
                <a:latin typeface="+mn-lt"/>
                <a:ea typeface="+mn-ea"/>
                <a:cs typeface="+mn-cs"/>
              </a:rPr>
              <a:t>Forståelsen av familie, slekt og relasjoner endres i sine grunnvoller. Mor-far-barn-relasjonen er ikke lenger unik, og står ikke lenger i noen særstilling, men er bare én variant blant mange andre sidestilte «normalvarianter» av familie. Begrepet «kjernefamilie» med mor, far og barn har fått en negativ klang i mange miljøer, og kjernefamilien blir ikke lenger regnet som samfunnets grunncelle og viktigste byggekloss. </a:t>
            </a:r>
            <a:endParaRPr lang="nb-NO" b="0" dirty="0">
              <a:latin typeface="Arial" panose="020B0604020202020204" pitchFamily="34" charset="0"/>
              <a:cs typeface="Arial" panose="020B0604020202020204" pitchFamily="34" charset="0"/>
            </a:endParaRPr>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7</a:t>
            </a:fld>
            <a:endParaRPr lang="nb-NO"/>
          </a:p>
        </p:txBody>
      </p:sp>
    </p:spTree>
    <p:extLst>
      <p:ext uri="{BB962C8B-B14F-4D97-AF65-F5344CB8AC3E}">
        <p14:creationId xmlns:p14="http://schemas.microsoft.com/office/powerpoint/2010/main" val="2886192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nb-NO" b="1" dirty="0">
                <a:latin typeface="Arial" panose="020B0604020202020204" pitchFamily="34" charset="0"/>
                <a:cs typeface="Arial" panose="020B0604020202020204" pitchFamily="34" charset="0"/>
                <a:sym typeface="Wingdings"/>
              </a:rPr>
              <a:t>TIPS OG MOMENTER TIL TALEREN</a:t>
            </a:r>
          </a:p>
          <a:p>
            <a:pPr defTabSz="914378">
              <a:defRPr/>
            </a:pPr>
            <a:endParaRPr lang="nb-NO" b="0" dirty="0"/>
          </a:p>
          <a:p>
            <a:r>
              <a:rPr lang="nb-NO" sz="1200" kern="1200" dirty="0">
                <a:solidFill>
                  <a:schemeClr val="tx1"/>
                </a:solidFill>
                <a:effectLst/>
                <a:latin typeface="+mn-lt"/>
                <a:ea typeface="+mn-ea"/>
                <a:cs typeface="+mn-cs"/>
              </a:rPr>
              <a:t>Dette lysbildet er et skjermbilde fra en artikkel på det seriøse nettstedet Foreldre.no. Det viser på en dramatisk måte hvordan synet på unnfangelse, barn og foreldreskap er i rask og radikal endring. Budskapet i den avbildede artikkelen står i skarp til hele den kristne teologien om ekteskap, familie og barn.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Folk trenger å bli informert om hva som er i ferd med å skje, og hvorfor barneperspektivet er så viktig i hele tematikken omkring kjønn, seksualitet og ekteskap. Betydningen av mor-far-barn-relasjonen er under enormt press fra mange hold.</a:t>
            </a:r>
          </a:p>
          <a:p>
            <a:pPr defTabSz="914378">
              <a:defRPr/>
            </a:pPr>
            <a:endParaRPr lang="nb-NO" b="0" dirty="0"/>
          </a:p>
          <a:p>
            <a:pPr defTabSz="914378">
              <a:defRPr/>
            </a:pPr>
            <a:r>
              <a:rPr lang="nb-NO" b="0" dirty="0"/>
              <a:t>Taleren</a:t>
            </a:r>
            <a:r>
              <a:rPr lang="nb-NO" b="0" baseline="0" dirty="0"/>
              <a:t> bør lese hele artikkelen på nettet. Artikkelen gir instruktiv og tankevekkende info som kan brukes i presentasjonen av temaet. Hele artikkelen handler om hvordan norske kvinner kan dra til Danmark og få barn med sæd fra en donor som de har valgt ut på internett. Mange norske kvinner som drar til Danmark, velger anonym sæddonor. Dermed kan barnet aldri få vite noen om hvem faren er.</a:t>
            </a:r>
          </a:p>
          <a:p>
            <a:pPr defTabSz="914378">
              <a:defRPr/>
            </a:pPr>
            <a:endParaRPr lang="nb-NO" b="0" baseline="0" dirty="0"/>
          </a:p>
          <a:p>
            <a:pPr defTabSz="914378">
              <a:defRPr/>
            </a:pPr>
            <a:r>
              <a:rPr lang="nb-NO" dirty="0">
                <a:solidFill>
                  <a:srgbClr val="FF0000"/>
                </a:solidFill>
                <a:hlinkClick r:id="rId3"/>
              </a:rPr>
              <a:t>http://www.klikk.no/foreldre/gravid/kjoper-seg-drommebarnet-2361107</a:t>
            </a:r>
            <a:endParaRPr lang="nb-NO" dirty="0">
              <a:solidFill>
                <a:srgbClr val="FF0000"/>
              </a:solidFill>
            </a:endParaRPr>
          </a:p>
          <a:p>
            <a:pPr defTabSz="914378">
              <a:defRPr/>
            </a:pPr>
            <a:endParaRPr lang="nb-NO" b="1" dirty="0"/>
          </a:p>
          <a:p>
            <a:pPr defTabSz="914378">
              <a:defRPr/>
            </a:pPr>
            <a:r>
              <a:rPr lang="nb-NO" b="0" dirty="0"/>
              <a:t>Deltakere som ønsker</a:t>
            </a:r>
            <a:r>
              <a:rPr lang="nb-NO" b="0" baseline="0" dirty="0"/>
              <a:t> å lese artikkelen, kan lett finne den ved å </a:t>
            </a:r>
            <a:r>
              <a:rPr lang="nb-NO" b="0" baseline="0" dirty="0" err="1"/>
              <a:t>google</a:t>
            </a:r>
            <a:r>
              <a:rPr lang="nb-NO" b="0" baseline="0" dirty="0"/>
              <a:t> tittelen: «Kjøper seg drømmebarnet».</a:t>
            </a:r>
            <a:endParaRPr lang="nb-NO" b="0" dirty="0"/>
          </a:p>
          <a:p>
            <a:pPr defTabSz="914378">
              <a:defRPr/>
            </a:pPr>
            <a:endParaRPr lang="nb-NO" b="1" dirty="0"/>
          </a:p>
          <a:p>
            <a:pPr defTabSz="914378">
              <a:defRPr/>
            </a:pPr>
            <a:r>
              <a:rPr lang="nb-NO" b="1" dirty="0"/>
              <a:t>*</a:t>
            </a:r>
            <a:r>
              <a:rPr lang="nb-NO" b="1" baseline="0" dirty="0"/>
              <a:t> </a:t>
            </a:r>
            <a:r>
              <a:rPr lang="nb-NO" b="1" dirty="0"/>
              <a:t>Dette er ingressen og de to første avsnittene i artikkelen:</a:t>
            </a:r>
          </a:p>
          <a:p>
            <a:pPr defTabSz="914378">
              <a:defRPr/>
            </a:pPr>
            <a:r>
              <a:rPr lang="nb-NO" dirty="0"/>
              <a:t>«Ønsker du et barn med en kjekkas med høy utdannelse og mørkt hår? Eller vil du ha en lys og blåøyd baby? Det er bare å finne frem kredittkortet og bestille drømmebabyen.</a:t>
            </a:r>
          </a:p>
          <a:p>
            <a:endParaRPr lang="nb-NO" b="1" baseline="0" dirty="0"/>
          </a:p>
          <a:p>
            <a:r>
              <a:rPr lang="nb-NO" dirty="0"/>
              <a:t>I Norge får du ikke vite så mye mer om sæddonor enn alder og rase, men kjøper du sæd fra Danmark, er det bare å finne frem kredittkortet og bestille drømmebabyen.</a:t>
            </a:r>
            <a:br>
              <a:rPr lang="nb-NO" dirty="0"/>
            </a:br>
            <a:endParaRPr lang="nb-NO" dirty="0"/>
          </a:p>
          <a:p>
            <a:r>
              <a:rPr lang="nb-NO" dirty="0"/>
              <a:t>Det er mange måter å få barn på. De fleste blir til ved naturmetoden, mens andre unnfanges på andre måter, som å få barn med en donor. Kjøper du sæd fra en dansk sædbank, kan du velge og vrake mellom donorer ut fra både utdanningsnivå, personlighet og babybilder.»</a:t>
            </a:r>
          </a:p>
          <a:p>
            <a:endParaRPr lang="nb-NO" b="1" dirty="0"/>
          </a:p>
          <a:p>
            <a:r>
              <a:rPr lang="nb-NO" b="1" dirty="0"/>
              <a:t>* * * * * * * * * * * * * * * * * * * *</a:t>
            </a:r>
          </a:p>
          <a:p>
            <a:endParaRPr lang="nb-NO" b="1" dirty="0"/>
          </a:p>
          <a:p>
            <a:r>
              <a:rPr lang="nb-NO" b="1" dirty="0"/>
              <a:t>MOMENTER til taleren</a:t>
            </a:r>
          </a:p>
          <a:p>
            <a:endParaRPr lang="nb-NO" b="1" dirty="0"/>
          </a:p>
          <a:p>
            <a:pPr marL="164883" indent="-164883">
              <a:buFont typeface="Arial" charset="0"/>
              <a:buChar char="•"/>
            </a:pPr>
            <a:r>
              <a:rPr lang="nb-NO" baseline="0" dirty="0"/>
              <a:t>Advarsler som for få år siden ble avvist som spekulativ skremselspropaganda, skjer nå rett for øynene på oss. Det internasjonale barnemarkedet er </a:t>
            </a:r>
            <a:r>
              <a:rPr lang="nb-NO" baseline="0" dirty="0" err="1"/>
              <a:t>big</a:t>
            </a:r>
            <a:r>
              <a:rPr lang="nb-NO" baseline="0" dirty="0"/>
              <a:t> business med en omsetning på milliarder av kroner. </a:t>
            </a:r>
            <a:br>
              <a:rPr lang="nb-NO" baseline="0" dirty="0"/>
            </a:br>
            <a:endParaRPr lang="nb-NO" baseline="0" dirty="0"/>
          </a:p>
          <a:p>
            <a:pPr marL="164883" indent="-164883">
              <a:buFont typeface="Arial" charset="0"/>
              <a:buChar char="•"/>
            </a:pPr>
            <a:r>
              <a:rPr lang="nb-NO" baseline="0" dirty="0"/>
              <a:t>Det som for 10-15 år siden ble ansett som et urealistisk </a:t>
            </a:r>
            <a:r>
              <a:rPr lang="nb-NO" baseline="0" dirty="0" err="1"/>
              <a:t>science</a:t>
            </a:r>
            <a:r>
              <a:rPr lang="nb-NO" baseline="0" dirty="0"/>
              <a:t> </a:t>
            </a:r>
            <a:r>
              <a:rPr lang="nb-NO" baseline="0" dirty="0" err="1"/>
              <a:t>fiction</a:t>
            </a:r>
            <a:r>
              <a:rPr lang="nb-NO" baseline="0" dirty="0"/>
              <a:t>-scenario, som lovgiverne og befolkningen aldri ville godta, er nå blitt mer og mer stuerent. Det skjebnesvangre vendepunktet i Norge fant sted da Stortinget vedtok at ekteskapet er kjønnsnøytralt, og at likekjønnede par har rett til å få barn med statens hjelp. Barn ble en rettighet. Ettersom likekjønnede par ikke kan få felles barn, ble det nødvendig å godta at barnemarkedets tjenester er nødvendige og nyttige – både for likekjønnede par, men også for single kvinner og andre som ønsker seg barn.</a:t>
            </a:r>
            <a:br>
              <a:rPr lang="nb-NO" baseline="0" dirty="0"/>
            </a:br>
            <a:endParaRPr lang="nb-NO" baseline="0" dirty="0"/>
          </a:p>
          <a:p>
            <a:pPr marL="164883" indent="-164883">
              <a:buFont typeface="Arial" charset="0"/>
              <a:buChar char="•"/>
            </a:pPr>
            <a:r>
              <a:rPr lang="nb-NO" baseline="0" dirty="0"/>
              <a:t>Tragisk nok synes stadig flere nordmenn at dette er en helt naturlig og moralsk høyverdig måte å få barn på. Det er et godt eksempel på hvor lett folk venner seg til noe som for få år siden var sett på som uetisk og fullstendig uakseptabelt. Når politikerne og lovverket har åpnet døren, er det få grenser for hva som kan skje i fortsettelsen. Lovverket skaper og legitimerer nye normer, tankeganger og holdninger.</a:t>
            </a:r>
            <a:br>
              <a:rPr lang="nb-NO" baseline="0" dirty="0"/>
            </a:br>
            <a:endParaRPr lang="nb-NO" baseline="0" dirty="0"/>
          </a:p>
          <a:p>
            <a:pPr marL="164883" indent="-164883">
              <a:buFont typeface="Arial" charset="0"/>
              <a:buChar char="•"/>
            </a:pPr>
            <a:r>
              <a:rPr lang="nb-NO" sz="1200" kern="1200" dirty="0">
                <a:solidFill>
                  <a:schemeClr val="tx1"/>
                </a:solidFill>
                <a:effectLst/>
                <a:latin typeface="+mn-lt"/>
                <a:ea typeface="+mn-ea"/>
                <a:cs typeface="+mn-cs"/>
              </a:rPr>
              <a:t>Et viktig spørsmål er dette: Hva vil kristne mennesker og menigheter gjøre i møte med denne utviklingen? Vil også vi tilpasse oss og venne oss til at barn er en rettighet og en handelsvare? Eller vil vi holde fast på at Gud er Skaperen, og at barnemarkedet frontkolliderer med Bibelens verdier og etikk? Har vi mot, kunnskap og styrke til å være en alternativ (mot)kultur?</a:t>
            </a:r>
            <a:endParaRPr lang="nb-NO" baseline="0" dirty="0"/>
          </a:p>
          <a:p>
            <a:endParaRPr lang="nb-NO" baseline="0" dirty="0"/>
          </a:p>
        </p:txBody>
      </p:sp>
      <p:sp>
        <p:nvSpPr>
          <p:cNvPr id="4" name="Plassholder for lysbildenummer 3"/>
          <p:cNvSpPr>
            <a:spLocks noGrp="1"/>
          </p:cNvSpPr>
          <p:nvPr>
            <p:ph type="sldNum" sz="quarter" idx="10"/>
          </p:nvPr>
        </p:nvSpPr>
        <p:spPr/>
        <p:txBody>
          <a:bodyPr/>
          <a:lstStyle/>
          <a:p>
            <a:fld id="{C8593401-7213-4FA8-8723-86291B2E8693}" type="slidenum">
              <a:rPr lang="nb-NO" smtClean="0"/>
              <a:t>8</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2937793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TIPS OG MOMENTER TIL TALEREN</a:t>
            </a:r>
          </a:p>
          <a:p>
            <a:endParaRPr lang="nb-NO" dirty="0"/>
          </a:p>
          <a:p>
            <a:pPr defTabSz="914378">
              <a:defRPr/>
            </a:pPr>
            <a:r>
              <a:rPr lang="nb-NO" altLang="nb-NO" sz="1700" dirty="0">
                <a:latin typeface="Arial"/>
                <a:cs typeface="Arial"/>
              </a:rPr>
              <a:t>■</a:t>
            </a:r>
            <a:r>
              <a:rPr lang="nb-NO" altLang="nb-NO" baseline="0" dirty="0">
                <a:latin typeface="Arial"/>
                <a:cs typeface="Arial"/>
              </a:rPr>
              <a:t> Foreningen </a:t>
            </a:r>
            <a:r>
              <a:rPr lang="nb-NO" altLang="nb-NO" baseline="0" dirty="0" err="1">
                <a:latin typeface="Arial"/>
                <a:cs typeface="Arial"/>
              </a:rPr>
              <a:t>FRIs</a:t>
            </a:r>
            <a:r>
              <a:rPr lang="nb-NO" altLang="nb-NO" baseline="0" dirty="0">
                <a:latin typeface="Arial"/>
                <a:cs typeface="Arial"/>
              </a:rPr>
              <a:t> siste navneendring </a:t>
            </a:r>
            <a:r>
              <a:rPr lang="nb-NO" altLang="nb-NO" baseline="0" dirty="0"/>
              <a:t>signaliserer på en tankevekkende og tydelig måte at perspektivet for kjønnskampen ikke lenger er begrenset til enkelte grupper, men gjelder ALLE typer seksualitet og atferd: «Foreningen for </a:t>
            </a:r>
            <a:r>
              <a:rPr lang="nb-NO" altLang="nb-NO" b="1" baseline="0" dirty="0"/>
              <a:t>kjønns- og seksualitetsmangfold</a:t>
            </a:r>
            <a:r>
              <a:rPr lang="nb-NO" altLang="nb-NO" baseline="0" dirty="0"/>
              <a:t>». </a:t>
            </a:r>
          </a:p>
          <a:p>
            <a:pPr defTabSz="914378">
              <a:defRPr/>
            </a:pPr>
            <a:endParaRPr lang="nb-NO" altLang="nb-NO" baseline="0" dirty="0"/>
          </a:p>
          <a:p>
            <a:pPr defTabSz="914378">
              <a:defRPr/>
            </a:pPr>
            <a:r>
              <a:rPr lang="nb-NO" altLang="nb-NO" baseline="0" dirty="0"/>
              <a:t>Dette betyr at foreningen på en enda tydeligere måte har hele samfunnet som målgruppe: Alle skal oppdras til å godta at det finnes mange kjønn og et stort mangfold av sidestilte seksuelle uttrykksformer og identiteter. </a:t>
            </a:r>
          </a:p>
          <a:p>
            <a:pPr defTabSz="914378">
              <a:defRPr/>
            </a:pPr>
            <a:endParaRPr lang="nb-NO" altLang="nb-NO" baseline="0" dirty="0"/>
          </a:p>
          <a:p>
            <a:pPr defTabSz="914378">
              <a:defRPr/>
            </a:pPr>
            <a:r>
              <a:rPr lang="nb-NO" altLang="nb-NO" baseline="0" dirty="0"/>
              <a:t>Hvis man ikke er enig i visjonen om et grenseløst seksuelt mangfold (som for øvrig også frontes av flere enn Foreningen FRI), står man i fare for å bli stemplet som intolerant, diskriminerende, fordømmende og utdatert.</a:t>
            </a:r>
          </a:p>
          <a:p>
            <a:endParaRPr lang="nb-NO" dirty="0"/>
          </a:p>
          <a:p>
            <a:r>
              <a:rPr lang="nb-NO" b="1" dirty="0">
                <a:sym typeface="Wingdings"/>
              </a:rPr>
              <a:t> «</a:t>
            </a:r>
            <a:r>
              <a:rPr lang="nb-NO" b="1" dirty="0"/>
              <a:t>FRI mener at alle former for seksuelle relasjoner eller handlinger som er basert på respekt, likeverd og reelt samtykke er positivt.» </a:t>
            </a:r>
            <a:br>
              <a:rPr lang="nb-NO" b="1" dirty="0"/>
            </a:br>
            <a:endParaRPr lang="nb-NO" b="1" dirty="0"/>
          </a:p>
          <a:p>
            <a:r>
              <a:rPr lang="nb-NO" sz="900" dirty="0"/>
              <a:t>Når foreningen sier «alle former for seksuelle relasjoner eller handlinger» – så mener de absolutt ALLE typer seksualitet som er frivillig – inkludert sadomasochisme, gruppesex, tilfeldig sex, polyamorøse relasjoner, osv. Eksempler på hva «alle former for seksuelle relasjoner eller handlinger» betyr, finner man blant annet i boka «Sexguide for homser», utgitt i 2004. Den engelske boka ble tilrettelagt for norske forhold av lederen i Foreningen FRI (</a:t>
            </a:r>
            <a:r>
              <a:rPr lang="nb-NO" sz="900" dirty="0" err="1"/>
              <a:t>dengang</a:t>
            </a:r>
            <a:r>
              <a:rPr lang="nb-NO" sz="900" dirty="0"/>
              <a:t> LLH), i samarbeid med Helseutvalget for homofile.</a:t>
            </a:r>
          </a:p>
          <a:p>
            <a:endParaRPr lang="nb-NO" sz="900" b="1" dirty="0"/>
          </a:p>
          <a:p>
            <a:r>
              <a:rPr lang="nb-NO" b="1" dirty="0"/>
              <a:t>Foreningen </a:t>
            </a:r>
            <a:r>
              <a:rPr lang="nb-NO" b="1" dirty="0" err="1"/>
              <a:t>FRIs</a:t>
            </a:r>
            <a:r>
              <a:rPr lang="nb-NO" b="1" dirty="0"/>
              <a:t> Politiske plattform:</a:t>
            </a:r>
          </a:p>
          <a:p>
            <a:r>
              <a:rPr lang="nb-NO" dirty="0"/>
              <a:t>https://foreningenfri.no/om-oss/fri-mener/politiskplattform/</a:t>
            </a:r>
          </a:p>
          <a:p>
            <a:endParaRPr lang="nb-NO" dirty="0"/>
          </a:p>
          <a:p>
            <a:pPr marL="171450" indent="-171450">
              <a:buFont typeface="Wingdings" panose="05000000000000000000" pitchFamily="2" charset="2"/>
              <a:buChar char="n"/>
            </a:pPr>
            <a:r>
              <a:rPr lang="nb-NO" b="1" dirty="0">
                <a:sym typeface="Wingdings"/>
              </a:rPr>
              <a:t>«Rosa kompetanse».</a:t>
            </a:r>
          </a:p>
          <a:p>
            <a:endParaRPr lang="nb-NO" baseline="0" dirty="0"/>
          </a:p>
          <a:p>
            <a:r>
              <a:rPr lang="nb-NO" baseline="0" dirty="0"/>
              <a:t>Sitat på lysbildet fra Foreningen </a:t>
            </a:r>
            <a:r>
              <a:rPr lang="nb-NO" baseline="0" dirty="0" err="1"/>
              <a:t>FRIs</a:t>
            </a:r>
            <a:r>
              <a:rPr lang="nb-NO" baseline="0" dirty="0"/>
              <a:t> nettsted: </a:t>
            </a:r>
          </a:p>
          <a:p>
            <a:endParaRPr lang="nb-NO" baseline="0" dirty="0"/>
          </a:p>
          <a:p>
            <a:r>
              <a:rPr lang="nb-NO" baseline="0" dirty="0"/>
              <a:t>«Rosa kompetanse er et kompetansemiljø som tilbyr faglig bistand og undervisning om kjønns- og seksualitetsmangfold til helsevesenet, barnevernet, skolesektoren, barnehagen, politi- og påtalemyndighet, samt bedrifter. Vi er organisert som en fagavdeling i FRI og er finansiert av henholdsvis Helsedirektoratet, </a:t>
            </a:r>
            <a:r>
              <a:rPr lang="nb-NO" baseline="0" dirty="0" err="1"/>
              <a:t>Bufdir</a:t>
            </a:r>
            <a:r>
              <a:rPr lang="nb-NO" baseline="0" dirty="0"/>
              <a:t>, Utdanningsdirektoratet og Politidirektoratet.»</a:t>
            </a:r>
          </a:p>
          <a:p>
            <a:endParaRPr lang="nb-NO" baseline="0" dirty="0"/>
          </a:p>
          <a:p>
            <a:pPr marL="0" indent="0">
              <a:buFont typeface="Arial" charset="0"/>
              <a:buNone/>
            </a:pPr>
            <a:r>
              <a:rPr lang="nb-NO" baseline="0" dirty="0"/>
              <a:t>* Les mer i </a:t>
            </a:r>
            <a:r>
              <a:rPr lang="nb-NO" baseline="0" dirty="0" err="1"/>
              <a:t>FRIs</a:t>
            </a:r>
            <a:r>
              <a:rPr lang="nb-NO" baseline="0" dirty="0"/>
              <a:t> presentasjon av Rosa kompetanse her:  </a:t>
            </a:r>
          </a:p>
          <a:p>
            <a:pPr marL="0" indent="0">
              <a:buFont typeface="Arial" charset="0"/>
              <a:buNone/>
            </a:pPr>
            <a:r>
              <a:rPr lang="nb-NO" sz="1200" u="sng" kern="1200" dirty="0">
                <a:solidFill>
                  <a:schemeClr val="tx1"/>
                </a:solidFill>
                <a:effectLst/>
                <a:latin typeface="+mn-lt"/>
                <a:ea typeface="+mn-ea"/>
                <a:cs typeface="+mn-cs"/>
                <a:hlinkClick r:id="rId3"/>
              </a:rPr>
              <a:t>https://foreningenfri.no/rosa-kompetanse/om-rosa-kompetanse-rk/</a:t>
            </a:r>
            <a:endParaRPr lang="nb-NO" sz="1200" u="sng" kern="1200" dirty="0">
              <a:solidFill>
                <a:schemeClr val="tx1"/>
              </a:solidFill>
              <a:effectLst/>
              <a:latin typeface="+mn-lt"/>
              <a:ea typeface="+mn-ea"/>
              <a:cs typeface="+mn-cs"/>
            </a:endParaRPr>
          </a:p>
          <a:p>
            <a:pPr marL="0" indent="0">
              <a:buFont typeface="Wingdings" panose="05000000000000000000" pitchFamily="2" charset="2"/>
              <a:buNone/>
            </a:pPr>
            <a:endParaRPr lang="nb-NO" dirty="0"/>
          </a:p>
          <a:p>
            <a:endParaRPr lang="nb-NO" dirty="0"/>
          </a:p>
        </p:txBody>
      </p:sp>
      <p:sp>
        <p:nvSpPr>
          <p:cNvPr id="4" name="Plassholder for lysbildenummer 3"/>
          <p:cNvSpPr>
            <a:spLocks noGrp="1"/>
          </p:cNvSpPr>
          <p:nvPr>
            <p:ph type="sldNum" sz="quarter" idx="10"/>
          </p:nvPr>
        </p:nvSpPr>
        <p:spPr/>
        <p:txBody>
          <a:bodyPr/>
          <a:lstStyle/>
          <a:p>
            <a:fld id="{C8593401-7213-4FA8-8723-86291B2E8693}" type="slidenum">
              <a:rPr lang="nb-NO" smtClean="0"/>
              <a:t>9</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1128460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nb-NO"/>
              <a:t>Klikk for å redigere tittelstil</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
        <p:nvSpPr>
          <p:cNvPr id="7" name="Date Placeholder 6"/>
          <p:cNvSpPr>
            <a:spLocks noGrp="1"/>
          </p:cNvSpPr>
          <p:nvPr>
            <p:ph type="dt" sz="half" idx="10"/>
          </p:nvPr>
        </p:nvSpPr>
        <p:spPr/>
        <p:txBody>
          <a:bodyPr/>
          <a:lstStyle/>
          <a:p>
            <a:fld id="{9151522B-943B-48D1-B75F-BB8FE964F4B4}" type="datetimeFigureOut">
              <a:rPr lang="nb-NO" smtClean="0"/>
              <a:t>15.04.2019</a:t>
            </a:fld>
            <a:endParaRPr lang="nb-NO"/>
          </a:p>
        </p:txBody>
      </p:sp>
      <p:sp>
        <p:nvSpPr>
          <p:cNvPr id="8" name="Slide Number Placeholder 7"/>
          <p:cNvSpPr>
            <a:spLocks noGrp="1"/>
          </p:cNvSpPr>
          <p:nvPr>
            <p:ph type="sldNum" sz="quarter" idx="11"/>
          </p:nvPr>
        </p:nvSpPr>
        <p:spPr/>
        <p:txBody>
          <a:bodyPr/>
          <a:lstStyle/>
          <a:p>
            <a:fld id="{A5E7F069-71CF-4026-95C5-5A3D859F4E40}" type="slidenum">
              <a:rPr lang="nb-NO" smtClean="0"/>
              <a:t>‹#›</a:t>
            </a:fld>
            <a:endParaRPr lang="nb-NO"/>
          </a:p>
        </p:txBody>
      </p:sp>
      <p:sp>
        <p:nvSpPr>
          <p:cNvPr id="9" name="Footer Placeholder 8"/>
          <p:cNvSpPr>
            <a:spLocks noGrp="1"/>
          </p:cNvSpPr>
          <p:nvPr>
            <p:ph type="ftr" sz="quarter" idx="12"/>
          </p:nvPr>
        </p:nvSpPr>
        <p:spPr/>
        <p:txBody>
          <a:bodyPr/>
          <a:lstStyle/>
          <a:p>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9151522B-943B-48D1-B75F-BB8FE964F4B4}" type="datetimeFigureOut">
              <a:rPr lang="nb-NO" smtClean="0"/>
              <a:t>15.04.2019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9151522B-943B-48D1-B75F-BB8FE964F4B4}" type="datetimeFigureOut">
              <a:rPr lang="nb-NO" smtClean="0"/>
              <a:t>15.04.2019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151522B-943B-48D1-B75F-BB8FE964F4B4}" type="datetimeFigureOut">
              <a:rPr lang="nb-NO" smtClean="0"/>
              <a:t>15.04.2019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nb-NO"/>
              <a:t>Klikk for å redigere tittelstil</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9151522B-943B-48D1-B75F-BB8FE964F4B4}" type="datetimeFigureOut">
              <a:rPr lang="nb-NO" smtClean="0"/>
              <a:t>15.04.2019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5E7F069-71CF-4026-95C5-5A3D859F4E40}" type="slidenum">
              <a:rPr lang="nb-NO" smtClean="0"/>
              <a:t>‹#›</a:t>
            </a:fld>
            <a:endParaRPr lang="nb-NO"/>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9151522B-943B-48D1-B75F-BB8FE964F4B4}" type="datetimeFigureOut">
              <a:rPr lang="nb-NO" smtClean="0"/>
              <a:t>15.04.2019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5E7F069-71CF-4026-95C5-5A3D859F4E40}" type="slidenum">
              <a:rPr lang="nb-NO" smtClean="0"/>
              <a:t>‹#›</a:t>
            </a:fld>
            <a:endParaRPr lang="nb-NO"/>
          </a:p>
        </p:txBody>
      </p:sp>
      <p:sp>
        <p:nvSpPr>
          <p:cNvPr id="9" name="Content Placeholder 8"/>
          <p:cNvSpPr>
            <a:spLocks noGrp="1"/>
          </p:cNvSpPr>
          <p:nvPr>
            <p:ph sz="quarter" idx="13"/>
          </p:nvPr>
        </p:nvSpPr>
        <p:spPr>
          <a:xfrm>
            <a:off x="365760" y="1600200"/>
            <a:ext cx="4041648" cy="452628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Klikk for å redigere tittelstil</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7" name="Date Placeholder 6"/>
          <p:cNvSpPr>
            <a:spLocks noGrp="1"/>
          </p:cNvSpPr>
          <p:nvPr>
            <p:ph type="dt" sz="half" idx="10"/>
          </p:nvPr>
        </p:nvSpPr>
        <p:spPr/>
        <p:txBody>
          <a:bodyPr/>
          <a:lstStyle/>
          <a:p>
            <a:fld id="{9151522B-943B-48D1-B75F-BB8FE964F4B4}" type="datetimeFigureOut">
              <a:rPr lang="nb-NO" smtClean="0"/>
              <a:t>15.04.2019</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A5E7F069-71CF-4026-95C5-5A3D859F4E40}" type="slidenum">
              <a:rPr lang="nb-NO" smtClean="0"/>
              <a:t>‹#›</a:t>
            </a:fld>
            <a:endParaRPr lang="nb-NO"/>
          </a:p>
        </p:txBody>
      </p:sp>
      <p:sp>
        <p:nvSpPr>
          <p:cNvPr id="11" name="Content Placeholder 10"/>
          <p:cNvSpPr>
            <a:spLocks noGrp="1"/>
          </p:cNvSpPr>
          <p:nvPr>
            <p:ph sz="quarter" idx="13"/>
          </p:nvPr>
        </p:nvSpPr>
        <p:spPr>
          <a:xfrm>
            <a:off x="457200" y="2212848"/>
            <a:ext cx="4041648" cy="391363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9151522B-943B-48D1-B75F-BB8FE964F4B4}" type="datetimeFigureOut">
              <a:rPr lang="nb-NO" smtClean="0"/>
              <a:t>15.04.2019</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51522B-943B-48D1-B75F-BB8FE964F4B4}" type="datetimeFigureOut">
              <a:rPr lang="nb-NO" smtClean="0"/>
              <a:t>15.04.2019</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nb-NO"/>
              <a:t>Klikk for å redigere tittelstil</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9151522B-943B-48D1-B75F-BB8FE964F4B4}" type="datetimeFigureOut">
              <a:rPr lang="nb-NO" smtClean="0"/>
              <a:t>15.04.2019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nb-NO"/>
              <a:t>Klikk for å redigere tittelstil</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9151522B-943B-48D1-B75F-BB8FE964F4B4}" type="datetimeFigureOut">
              <a:rPr lang="nb-NO" smtClean="0"/>
              <a:t>15.04.2019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nb-NO"/>
              <a:t>Klikk for å redigere tittelstil</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9151522B-943B-48D1-B75F-BB8FE964F4B4}" type="datetimeFigureOut">
              <a:rPr lang="nb-NO" smtClean="0"/>
              <a:t>15.04.2019</a:t>
            </a:fld>
            <a:endParaRPr lang="nb-NO"/>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nb-NO"/>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5E7F069-71CF-4026-95C5-5A3D859F4E40}" type="slidenum">
              <a:rPr lang="nb-NO" smtClean="0"/>
              <a:t>‹#›</a:t>
            </a:fld>
            <a:endParaRPr lang="nb-NO"/>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kstSylinder 1"/>
          <p:cNvSpPr txBox="1"/>
          <p:nvPr/>
        </p:nvSpPr>
        <p:spPr>
          <a:xfrm>
            <a:off x="481856" y="500822"/>
            <a:ext cx="8280920" cy="6170920"/>
          </a:xfrm>
          <a:prstGeom prst="rect">
            <a:avLst/>
          </a:prstGeom>
          <a:noFill/>
        </p:spPr>
        <p:txBody>
          <a:bodyPr wrap="square" rtlCol="0">
            <a:spAutoFit/>
          </a:bodyPr>
          <a:lstStyle/>
          <a:p>
            <a:pPr algn="ctr"/>
            <a:endParaRPr lang="nb-NO" sz="700" dirty="0">
              <a:latin typeface="Berlin Sans FB Demi" panose="020E0802020502020306" pitchFamily="34" charset="0"/>
            </a:endParaRPr>
          </a:p>
          <a:p>
            <a:pPr algn="ctr"/>
            <a:r>
              <a:rPr lang="nb-NO" sz="3600" dirty="0">
                <a:solidFill>
                  <a:srgbClr val="7030A0"/>
                </a:solidFill>
                <a:latin typeface="Arial Black" panose="020B0A04020102020204" pitchFamily="34" charset="0"/>
              </a:rPr>
              <a:t>Ekteskapet, barnet og Bibelen </a:t>
            </a:r>
          </a:p>
          <a:p>
            <a:pPr algn="ctr"/>
            <a:r>
              <a:rPr lang="nb-NO" sz="3600" dirty="0">
                <a:solidFill>
                  <a:srgbClr val="7030A0"/>
                </a:solidFill>
                <a:latin typeface="Arial Black" panose="020B0A04020102020204" pitchFamily="34" charset="0"/>
              </a:rPr>
              <a:t>i en kjønnsnøytral tid</a:t>
            </a:r>
          </a:p>
          <a:p>
            <a:pPr algn="ctr"/>
            <a:r>
              <a:rPr lang="nb-NO" sz="1600" i="1" dirty="0">
                <a:latin typeface="Arial Black" panose="020B0A04020102020204" pitchFamily="34" charset="0"/>
              </a:rPr>
              <a:t/>
            </a:r>
            <a:br>
              <a:rPr lang="nb-NO" sz="1600" i="1" dirty="0">
                <a:latin typeface="Arial Black" panose="020B0A04020102020204" pitchFamily="34" charset="0"/>
              </a:rPr>
            </a:br>
            <a:r>
              <a:rPr lang="nb-NO" sz="2400" i="1" dirty="0">
                <a:latin typeface="Arial Black" panose="020B0A04020102020204" pitchFamily="34" charset="0"/>
              </a:rPr>
              <a:t>Hva skjer? Hva står på spill? Hva kan </a:t>
            </a:r>
            <a:r>
              <a:rPr lang="nb-NO" sz="2400" i="1">
                <a:latin typeface="Arial Black" panose="020B0A04020102020204" pitchFamily="34" charset="0"/>
              </a:rPr>
              <a:t>vi gjøre?</a:t>
            </a:r>
            <a:endParaRPr lang="nb-NO" sz="2400" i="1" dirty="0">
              <a:latin typeface="Arial Black" panose="020B0A04020102020204" pitchFamily="34" charset="0"/>
            </a:endParaRPr>
          </a:p>
          <a:p>
            <a:pPr algn="ctr"/>
            <a:endParaRPr lang="nb-NO" sz="4400" dirty="0">
              <a:solidFill>
                <a:srgbClr val="C00000"/>
              </a:solidFill>
              <a:latin typeface="Berlin Sans FB Demi" panose="020E0802020502020306" pitchFamily="34" charset="0"/>
            </a:endParaRPr>
          </a:p>
          <a:p>
            <a:pPr algn="ctr"/>
            <a:endParaRPr lang="nb-NO" sz="4400" dirty="0">
              <a:solidFill>
                <a:srgbClr val="C00000"/>
              </a:solidFill>
              <a:latin typeface="Berlin Sans FB Demi" panose="020E0802020502020306" pitchFamily="34" charset="0"/>
            </a:endParaRPr>
          </a:p>
          <a:p>
            <a:pPr algn="ctr"/>
            <a:r>
              <a:rPr lang="nb-NO" sz="2400" dirty="0">
                <a:solidFill>
                  <a:srgbClr val="C00000"/>
                </a:solidFill>
                <a:latin typeface="Berlin Sans FB Demi" panose="020E0802020502020306" pitchFamily="34" charset="0"/>
              </a:rPr>
              <a:t/>
            </a:r>
            <a:br>
              <a:rPr lang="nb-NO" sz="2400" dirty="0">
                <a:solidFill>
                  <a:srgbClr val="C00000"/>
                </a:solidFill>
                <a:latin typeface="Berlin Sans FB Demi" panose="020E0802020502020306" pitchFamily="34" charset="0"/>
              </a:rPr>
            </a:br>
            <a:r>
              <a:rPr lang="nb-NO" sz="2400" dirty="0">
                <a:solidFill>
                  <a:srgbClr val="C00000"/>
                </a:solidFill>
                <a:latin typeface="Berlin Sans FB Demi" panose="020E0802020502020306" pitchFamily="34" charset="0"/>
              </a:rPr>
              <a:t/>
            </a:r>
            <a:br>
              <a:rPr lang="nb-NO" sz="2400" dirty="0">
                <a:solidFill>
                  <a:srgbClr val="C00000"/>
                </a:solidFill>
                <a:latin typeface="Berlin Sans FB Demi" panose="020E0802020502020306" pitchFamily="34" charset="0"/>
              </a:rPr>
            </a:br>
            <a:r>
              <a:rPr lang="nb-NO" sz="2400" dirty="0">
                <a:solidFill>
                  <a:srgbClr val="C00000"/>
                </a:solidFill>
                <a:latin typeface="Berlin Sans FB Demi" panose="020E0802020502020306" pitchFamily="34" charset="0"/>
              </a:rPr>
              <a:t/>
            </a:r>
            <a:br>
              <a:rPr lang="nb-NO" sz="2400" dirty="0">
                <a:solidFill>
                  <a:srgbClr val="C00000"/>
                </a:solidFill>
                <a:latin typeface="Berlin Sans FB Demi" panose="020E0802020502020306" pitchFamily="34" charset="0"/>
              </a:rPr>
            </a:br>
            <a:r>
              <a:rPr lang="nb-NO" sz="2400" dirty="0">
                <a:latin typeface="Arial Black" panose="020B0A04020102020204" pitchFamily="34" charset="0"/>
              </a:rPr>
              <a:t>Debatten</a:t>
            </a:r>
          </a:p>
          <a:p>
            <a:pPr algn="ctr"/>
            <a:r>
              <a:rPr lang="nb-NO" sz="2400" dirty="0">
                <a:latin typeface="Arial Black" panose="020B0A04020102020204" pitchFamily="34" charset="0"/>
              </a:rPr>
              <a:t>Utfordringene</a:t>
            </a:r>
          </a:p>
          <a:p>
            <a:pPr algn="ctr"/>
            <a:r>
              <a:rPr lang="nb-NO" sz="2400" dirty="0">
                <a:latin typeface="Arial Black" panose="020B0A04020102020204" pitchFamily="34" charset="0"/>
              </a:rPr>
              <a:t>Bibelen</a:t>
            </a:r>
            <a:br>
              <a:rPr lang="nb-NO" sz="2400" dirty="0">
                <a:latin typeface="Arial Black" panose="020B0A04020102020204" pitchFamily="34" charset="0"/>
              </a:rPr>
            </a:br>
            <a:r>
              <a:rPr lang="nb-NO" sz="2400" dirty="0">
                <a:latin typeface="Arial Black" panose="020B0A04020102020204" pitchFamily="34" charset="0"/>
              </a:rPr>
              <a:t>Vår respons</a:t>
            </a:r>
          </a:p>
          <a:p>
            <a:pPr algn="ctr"/>
            <a:endParaRPr lang="nb-NO" sz="2000" b="1" dirty="0">
              <a:latin typeface="+mj-lt"/>
            </a:endParaRPr>
          </a:p>
        </p:txBody>
      </p:sp>
      <p:pic>
        <p:nvPicPr>
          <p:cNvPr id="3" name="Bild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1382" y="2775325"/>
            <a:ext cx="2690778" cy="1800971"/>
          </a:xfrm>
          <a:prstGeom prst="rect">
            <a:avLst/>
          </a:prstGeom>
        </p:spPr>
      </p:pic>
    </p:spTree>
    <p:extLst>
      <p:ext uri="{BB962C8B-B14F-4D97-AF65-F5344CB8AC3E}">
        <p14:creationId xmlns:p14="http://schemas.microsoft.com/office/powerpoint/2010/main" val="1756044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467544" y="465138"/>
            <a:ext cx="8144073" cy="1944216"/>
          </a:xfrm>
        </p:spPr>
        <p:txBody>
          <a:bodyPr/>
          <a:lstStyle/>
          <a:p>
            <a:r>
              <a:rPr lang="nb-NO" sz="4800" dirty="0">
                <a:solidFill>
                  <a:srgbClr val="7030A0"/>
                </a:solidFill>
                <a:effectLst/>
                <a:latin typeface="Arial Black" panose="020B0A04020102020204" pitchFamily="34" charset="0"/>
              </a:rPr>
              <a:t>J</a:t>
            </a:r>
            <a:r>
              <a:rPr lang="nb-NO" sz="4400" dirty="0">
                <a:solidFill>
                  <a:srgbClr val="7030A0"/>
                </a:solidFill>
                <a:effectLst/>
                <a:latin typeface="Arial Black" panose="020B0A04020102020204" pitchFamily="34" charset="0"/>
              </a:rPr>
              <a:t>esus som forbilde </a:t>
            </a:r>
            <a:br>
              <a:rPr lang="nb-NO" sz="4400" dirty="0">
                <a:solidFill>
                  <a:srgbClr val="7030A0"/>
                </a:solidFill>
                <a:effectLst/>
                <a:latin typeface="Arial Black" panose="020B0A04020102020204" pitchFamily="34" charset="0"/>
              </a:rPr>
            </a:br>
            <a:r>
              <a:rPr lang="nb-NO" sz="4400" dirty="0">
                <a:solidFill>
                  <a:srgbClr val="7030A0"/>
                </a:solidFill>
                <a:effectLst/>
                <a:latin typeface="Arial Black" panose="020B0A04020102020204" pitchFamily="34" charset="0"/>
              </a:rPr>
              <a:t>og  Bibelen som autoritet</a:t>
            </a:r>
          </a:p>
        </p:txBody>
      </p:sp>
      <p:sp>
        <p:nvSpPr>
          <p:cNvPr id="4" name="AutoShape 2" descr="Bilderesultat for polyamo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3" name="AutoShape 2" descr="Bilderesultat for adulteress Jesu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6" name="AutoShape 4" descr="Bilderesultat for adulteress Jesu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2054" name="Picture 6" descr="Bilderesultat for adulteress Jes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5832" y="2996952"/>
            <a:ext cx="2976328" cy="2232248"/>
          </a:xfrm>
          <a:prstGeom prst="rect">
            <a:avLst/>
          </a:prstGeom>
          <a:noFill/>
          <a:extLst>
            <a:ext uri="{909E8E84-426E-40DD-AFC4-6F175D3DCCD1}">
              <a14:hiddenFill xmlns:a14="http://schemas.microsoft.com/office/drawing/2010/main">
                <a:solidFill>
                  <a:srgbClr val="FFFFFF"/>
                </a:solidFill>
              </a14:hiddenFill>
            </a:ext>
          </a:extLst>
        </p:spPr>
      </p:pic>
      <p:sp>
        <p:nvSpPr>
          <p:cNvPr id="7" name="TekstSylinder 6"/>
          <p:cNvSpPr txBox="1"/>
          <p:nvPr/>
        </p:nvSpPr>
        <p:spPr>
          <a:xfrm>
            <a:off x="3491880" y="5373216"/>
            <a:ext cx="2160240" cy="707886"/>
          </a:xfrm>
          <a:prstGeom prst="rect">
            <a:avLst/>
          </a:prstGeom>
          <a:noFill/>
        </p:spPr>
        <p:txBody>
          <a:bodyPr wrap="square" rtlCol="0">
            <a:spAutoFit/>
          </a:bodyPr>
          <a:lstStyle/>
          <a:p>
            <a:pPr algn="ctr"/>
            <a:endParaRPr lang="nb-NO" sz="4000" dirty="0">
              <a:solidFill>
                <a:srgbClr val="C00000"/>
              </a:solidFill>
              <a:latin typeface="Berlin Sans FB Demi" panose="020E0802020502020306" pitchFamily="34" charset="0"/>
            </a:endParaRPr>
          </a:p>
        </p:txBody>
      </p:sp>
    </p:spTree>
    <p:extLst>
      <p:ext uri="{BB962C8B-B14F-4D97-AF65-F5344CB8AC3E}">
        <p14:creationId xmlns:p14="http://schemas.microsoft.com/office/powerpoint/2010/main" val="3352106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179512" y="1643891"/>
            <a:ext cx="8856984" cy="5170646"/>
          </a:xfrm>
          <a:prstGeom prst="rect">
            <a:avLst/>
          </a:prstGeom>
          <a:noFill/>
        </p:spPr>
        <p:txBody>
          <a:bodyPr wrap="square" rtlCol="0">
            <a:spAutoFit/>
          </a:bodyPr>
          <a:lstStyle/>
          <a:p>
            <a:pPr algn="ctr"/>
            <a:r>
              <a:rPr lang="nb-NO" sz="2400" b="1" dirty="0">
                <a:latin typeface="Arial" panose="020B0604020202020204" pitchFamily="34" charset="0"/>
                <a:cs typeface="Arial" panose="020B0604020202020204" pitchFamily="34" charset="0"/>
              </a:rPr>
              <a:t>1 Mos 1,27-28 og 2,24 </a:t>
            </a:r>
            <a:r>
              <a:rPr lang="nb-NO" i="1" dirty="0">
                <a:latin typeface="Arial" panose="020B0604020202020204" pitchFamily="34" charset="0"/>
                <a:cs typeface="Arial" panose="020B0604020202020204" pitchFamily="34" charset="0"/>
              </a:rPr>
              <a:t>(Bibel 2011)</a:t>
            </a:r>
            <a:endParaRPr lang="nb-NO" sz="2400" i="1" dirty="0">
              <a:latin typeface="Arial" panose="020B0604020202020204" pitchFamily="34" charset="0"/>
              <a:cs typeface="Arial" panose="020B0604020202020204" pitchFamily="34" charset="0"/>
            </a:endParaRPr>
          </a:p>
          <a:p>
            <a:pPr algn="ctr"/>
            <a:r>
              <a:rPr lang="nb-NO" sz="2200" dirty="0">
                <a:latin typeface="Arial" panose="020B0604020202020204" pitchFamily="34" charset="0"/>
                <a:cs typeface="Arial" panose="020B0604020202020204" pitchFamily="34" charset="0"/>
              </a:rPr>
              <a:t>Gud skapte mennesket i sitt bilde, i Guds bilde skapte han det,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som mann og kvinne skapte han dem.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Gud velsignet dem og sa til dem: "Vær fruktbare og bli mange,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fyll jorden og legg den under dere!”</a:t>
            </a:r>
            <a:br>
              <a:rPr lang="nb-NO" sz="2200" dirty="0">
                <a:latin typeface="Arial" panose="020B0604020202020204" pitchFamily="34" charset="0"/>
                <a:cs typeface="Arial" panose="020B0604020202020204" pitchFamily="34" charset="0"/>
              </a:rPr>
            </a:br>
            <a:r>
              <a:rPr lang="nb-NO" sz="1400" b="1" dirty="0">
                <a:latin typeface="Arial" panose="020B0604020202020204" pitchFamily="34" charset="0"/>
                <a:cs typeface="Arial" panose="020B0604020202020204" pitchFamily="34" charset="0"/>
              </a:rPr>
              <a:t/>
            </a:r>
            <a:br>
              <a:rPr lang="nb-NO" sz="1400" b="1"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«Derfor skal mannen forlate sin far og sin mor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og holde fast ved sin kvinne, og de to skal være én kropp.»</a:t>
            </a:r>
            <a:br>
              <a:rPr lang="nb-NO" sz="2200" dirty="0">
                <a:latin typeface="Arial" panose="020B0604020202020204" pitchFamily="34" charset="0"/>
                <a:cs typeface="Arial" panose="020B0604020202020204" pitchFamily="34" charset="0"/>
              </a:rPr>
            </a:br>
            <a:endParaRPr lang="nb-NO" sz="1600" dirty="0">
              <a:latin typeface="Arial" panose="020B0604020202020204" pitchFamily="34" charset="0"/>
              <a:cs typeface="Arial" panose="020B0604020202020204" pitchFamily="34" charset="0"/>
            </a:endParaRPr>
          </a:p>
          <a:p>
            <a:pPr algn="ctr"/>
            <a:r>
              <a:rPr lang="nb-NO" sz="2400" b="1" dirty="0">
                <a:latin typeface="Arial" panose="020B0604020202020204" pitchFamily="34" charset="0"/>
                <a:cs typeface="Arial" panose="020B0604020202020204" pitchFamily="34" charset="0"/>
              </a:rPr>
              <a:t>Matt 19,4-6 </a:t>
            </a:r>
            <a:r>
              <a:rPr lang="nb-NO" i="1" dirty="0">
                <a:latin typeface="Arial" panose="020B0604020202020204" pitchFamily="34" charset="0"/>
                <a:cs typeface="Arial" panose="020B0604020202020204" pitchFamily="34" charset="0"/>
              </a:rPr>
              <a:t>(Bibel 2011)</a:t>
            </a:r>
            <a:r>
              <a:rPr lang="nb-NO" sz="2400" b="1" i="1" dirty="0">
                <a:latin typeface="Arial" panose="020B0604020202020204" pitchFamily="34" charset="0"/>
                <a:cs typeface="Arial" panose="020B0604020202020204" pitchFamily="34" charset="0"/>
              </a:rPr>
              <a:t/>
            </a:r>
            <a:br>
              <a:rPr lang="nb-NO" sz="2400" b="1" i="1"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Jesus svarte: «Har dere ikke lest at Skaperen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fra begynnelsen av skapte dem som mann og kvinne og sa: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’Derfor skal mannen forlate far og mor og holde fast ved sin kvinne,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og de to skal være én kropp.’</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Og det som Gud har sammenføyd, skal mennesker ikke skille.»</a:t>
            </a:r>
          </a:p>
        </p:txBody>
      </p:sp>
      <p:sp>
        <p:nvSpPr>
          <p:cNvPr id="3" name="TekstSylinder 2"/>
          <p:cNvSpPr txBox="1"/>
          <p:nvPr/>
        </p:nvSpPr>
        <p:spPr>
          <a:xfrm>
            <a:off x="2771800" y="260648"/>
            <a:ext cx="6048672" cy="1261884"/>
          </a:xfrm>
          <a:prstGeom prst="rect">
            <a:avLst/>
          </a:prstGeom>
          <a:noFill/>
        </p:spPr>
        <p:txBody>
          <a:bodyPr wrap="square" rtlCol="0">
            <a:spAutoFit/>
          </a:bodyPr>
          <a:lstStyle/>
          <a:p>
            <a:r>
              <a:rPr lang="nb-NO" sz="3600" dirty="0">
                <a:solidFill>
                  <a:srgbClr val="7030A0"/>
                </a:solidFill>
                <a:latin typeface="Arial Black" panose="020B0A04020102020204" pitchFamily="34" charset="0"/>
              </a:rPr>
              <a:t>Grunnleggende tekster </a:t>
            </a:r>
            <a:r>
              <a:rPr lang="nb-NO" sz="4000" dirty="0">
                <a:solidFill>
                  <a:srgbClr val="7030A0"/>
                </a:solidFill>
                <a:latin typeface="Arial Black" panose="020B0A04020102020204" pitchFamily="34" charset="0"/>
              </a:rPr>
              <a:t>om ekteskapet</a:t>
            </a:r>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246" y="241906"/>
            <a:ext cx="2179538" cy="1225990"/>
          </a:xfrm>
          <a:prstGeom prst="rect">
            <a:avLst/>
          </a:prstGeom>
        </p:spPr>
      </p:pic>
    </p:spTree>
    <p:extLst>
      <p:ext uri="{BB962C8B-B14F-4D97-AF65-F5344CB8AC3E}">
        <p14:creationId xmlns:p14="http://schemas.microsoft.com/office/powerpoint/2010/main" val="340839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0" y="2710661"/>
            <a:ext cx="9144000" cy="1938992"/>
          </a:xfrm>
          <a:prstGeom prst="rect">
            <a:avLst/>
          </a:prstGeom>
          <a:noFill/>
        </p:spPr>
        <p:txBody>
          <a:bodyPr wrap="square" rtlCol="0">
            <a:spAutoFit/>
          </a:bodyPr>
          <a:lstStyle/>
          <a:p>
            <a:pPr algn="ctr">
              <a:lnSpc>
                <a:spcPct val="150000"/>
              </a:lnSpc>
            </a:pPr>
            <a:r>
              <a:rPr lang="nb-NO" sz="2000" dirty="0">
                <a:solidFill>
                  <a:srgbClr val="C00000"/>
                </a:solidFill>
                <a:latin typeface="+mj-lt"/>
              </a:rPr>
              <a:t>«Derfor skal </a:t>
            </a:r>
            <a:r>
              <a:rPr lang="nb-NO" sz="2000" b="1" u="sng" dirty="0">
                <a:solidFill>
                  <a:srgbClr val="C00000"/>
                </a:solidFill>
                <a:latin typeface="+mj-lt"/>
              </a:rPr>
              <a:t>mannen</a:t>
            </a:r>
            <a:r>
              <a:rPr lang="nb-NO" sz="2000" b="1" dirty="0">
                <a:solidFill>
                  <a:srgbClr val="C00000"/>
                </a:solidFill>
                <a:latin typeface="+mj-lt"/>
              </a:rPr>
              <a:t>  </a:t>
            </a:r>
            <a:r>
              <a:rPr lang="nb-NO" sz="2000" b="1" u="sng" dirty="0">
                <a:solidFill>
                  <a:srgbClr val="C00000"/>
                </a:solidFill>
                <a:latin typeface="+mj-lt"/>
              </a:rPr>
              <a:t>forlate</a:t>
            </a:r>
            <a:r>
              <a:rPr lang="nb-NO" sz="2000" b="1" dirty="0">
                <a:solidFill>
                  <a:srgbClr val="C00000"/>
                </a:solidFill>
                <a:latin typeface="+mj-lt"/>
              </a:rPr>
              <a:t> </a:t>
            </a:r>
          </a:p>
          <a:p>
            <a:pPr algn="ctr">
              <a:lnSpc>
                <a:spcPct val="150000"/>
              </a:lnSpc>
            </a:pPr>
            <a:r>
              <a:rPr lang="nb-NO" sz="2000" b="1" u="sng" dirty="0">
                <a:solidFill>
                  <a:srgbClr val="C00000"/>
                </a:solidFill>
                <a:latin typeface="+mj-lt"/>
              </a:rPr>
              <a:t>sin far og sin mor</a:t>
            </a:r>
            <a:r>
              <a:rPr lang="nb-NO" sz="2000" b="1" dirty="0">
                <a:solidFill>
                  <a:srgbClr val="C00000"/>
                </a:solidFill>
                <a:latin typeface="+mj-lt"/>
              </a:rPr>
              <a:t> </a:t>
            </a:r>
            <a:r>
              <a:rPr lang="nb-NO" sz="2000" dirty="0">
                <a:solidFill>
                  <a:srgbClr val="C00000"/>
                </a:solidFill>
                <a:latin typeface="+mj-lt"/>
              </a:rPr>
              <a:t>og</a:t>
            </a:r>
          </a:p>
          <a:p>
            <a:pPr algn="ctr">
              <a:lnSpc>
                <a:spcPct val="150000"/>
              </a:lnSpc>
            </a:pPr>
            <a:r>
              <a:rPr lang="nb-NO" sz="2000" b="1" u="sng" dirty="0">
                <a:solidFill>
                  <a:srgbClr val="C00000"/>
                </a:solidFill>
                <a:latin typeface="+mj-lt"/>
              </a:rPr>
              <a:t>holde fast ved</a:t>
            </a:r>
            <a:r>
              <a:rPr lang="nb-NO" sz="2000" b="1" dirty="0">
                <a:solidFill>
                  <a:srgbClr val="C00000"/>
                </a:solidFill>
                <a:latin typeface="+mj-lt"/>
              </a:rPr>
              <a:t>  </a:t>
            </a:r>
            <a:r>
              <a:rPr lang="nb-NO" sz="2000" b="1" u="sng" dirty="0">
                <a:solidFill>
                  <a:srgbClr val="C00000"/>
                </a:solidFill>
                <a:latin typeface="+mj-lt"/>
              </a:rPr>
              <a:t>sin kvinne</a:t>
            </a:r>
            <a:r>
              <a:rPr lang="nb-NO" sz="2000" b="1" dirty="0">
                <a:solidFill>
                  <a:srgbClr val="C00000"/>
                </a:solidFill>
                <a:latin typeface="+mj-lt"/>
              </a:rPr>
              <a:t>, </a:t>
            </a:r>
          </a:p>
          <a:p>
            <a:pPr algn="ctr">
              <a:lnSpc>
                <a:spcPct val="150000"/>
              </a:lnSpc>
            </a:pPr>
            <a:r>
              <a:rPr lang="nb-NO" sz="2000" dirty="0">
                <a:solidFill>
                  <a:srgbClr val="C00000"/>
                </a:solidFill>
                <a:latin typeface="+mj-lt"/>
              </a:rPr>
              <a:t>og</a:t>
            </a:r>
            <a:r>
              <a:rPr lang="nb-NO" sz="2000" b="1" dirty="0">
                <a:solidFill>
                  <a:srgbClr val="C00000"/>
                </a:solidFill>
                <a:latin typeface="+mj-lt"/>
              </a:rPr>
              <a:t> </a:t>
            </a:r>
            <a:r>
              <a:rPr lang="nb-NO" sz="2000" b="1" u="sng" dirty="0">
                <a:solidFill>
                  <a:srgbClr val="C00000"/>
                </a:solidFill>
                <a:latin typeface="+mj-lt"/>
              </a:rPr>
              <a:t>de to</a:t>
            </a:r>
            <a:r>
              <a:rPr lang="nb-NO" sz="2000" b="1" dirty="0">
                <a:solidFill>
                  <a:srgbClr val="C00000"/>
                </a:solidFill>
                <a:latin typeface="+mj-lt"/>
              </a:rPr>
              <a:t> </a:t>
            </a:r>
            <a:r>
              <a:rPr lang="nb-NO" sz="2000" dirty="0">
                <a:solidFill>
                  <a:srgbClr val="C00000"/>
                </a:solidFill>
                <a:latin typeface="+mj-lt"/>
              </a:rPr>
              <a:t>skal</a:t>
            </a:r>
            <a:r>
              <a:rPr lang="nb-NO" sz="2000" b="1" dirty="0">
                <a:solidFill>
                  <a:srgbClr val="C00000"/>
                </a:solidFill>
                <a:latin typeface="+mj-lt"/>
              </a:rPr>
              <a:t> </a:t>
            </a:r>
            <a:r>
              <a:rPr lang="nb-NO" sz="2000" b="1" u="sng" dirty="0">
                <a:solidFill>
                  <a:srgbClr val="C00000"/>
                </a:solidFill>
                <a:latin typeface="+mj-lt"/>
              </a:rPr>
              <a:t>være</a:t>
            </a:r>
            <a:r>
              <a:rPr lang="nb-NO" sz="2000" b="1" dirty="0">
                <a:solidFill>
                  <a:srgbClr val="C00000"/>
                </a:solidFill>
                <a:latin typeface="+mj-lt"/>
              </a:rPr>
              <a:t>  </a:t>
            </a:r>
            <a:r>
              <a:rPr lang="nb-NO" sz="2000" b="1" u="sng" dirty="0">
                <a:solidFill>
                  <a:srgbClr val="C00000"/>
                </a:solidFill>
                <a:latin typeface="+mj-lt"/>
              </a:rPr>
              <a:t>én kropp</a:t>
            </a:r>
            <a:r>
              <a:rPr lang="nb-NO" sz="2000" dirty="0">
                <a:solidFill>
                  <a:srgbClr val="C00000"/>
                </a:solidFill>
              </a:rPr>
              <a:t>.</a:t>
            </a:r>
            <a:r>
              <a:rPr lang="nb-NO" sz="2000" dirty="0">
                <a:solidFill>
                  <a:srgbClr val="C00000"/>
                </a:solidFill>
                <a:latin typeface="Arial" panose="020B0604020202020204" pitchFamily="34" charset="0"/>
                <a:cs typeface="Arial" panose="020B0604020202020204" pitchFamily="34" charset="0"/>
              </a:rPr>
              <a:t>»</a:t>
            </a:r>
          </a:p>
        </p:txBody>
      </p:sp>
      <p:sp>
        <p:nvSpPr>
          <p:cNvPr id="3" name="TekstSylinder 2"/>
          <p:cNvSpPr txBox="1"/>
          <p:nvPr/>
        </p:nvSpPr>
        <p:spPr>
          <a:xfrm>
            <a:off x="0" y="980728"/>
            <a:ext cx="9144000" cy="738664"/>
          </a:xfrm>
          <a:prstGeom prst="rect">
            <a:avLst/>
          </a:prstGeom>
          <a:noFill/>
        </p:spPr>
        <p:txBody>
          <a:bodyPr wrap="square" rtlCol="0">
            <a:spAutoFit/>
          </a:bodyPr>
          <a:lstStyle/>
          <a:p>
            <a:pPr algn="ctr"/>
            <a:r>
              <a:rPr lang="nb-NO" sz="2400" b="1" dirty="0">
                <a:latin typeface="+mj-lt"/>
              </a:rPr>
              <a:t>1 Mosebok 2,24  </a:t>
            </a:r>
            <a:r>
              <a:rPr lang="nb-NO" sz="2400" b="1" dirty="0">
                <a:latin typeface="+mj-lt"/>
                <a:sym typeface="Wingdings"/>
              </a:rPr>
              <a:t> </a:t>
            </a:r>
            <a:r>
              <a:rPr lang="nb-NO" sz="2400" b="1" dirty="0">
                <a:latin typeface="+mj-lt"/>
              </a:rPr>
              <a:t> Matteus 19,5  </a:t>
            </a:r>
            <a:r>
              <a:rPr lang="nb-NO" sz="2400" b="1" dirty="0">
                <a:latin typeface="+mj-lt"/>
                <a:sym typeface="Wingdings"/>
              </a:rPr>
              <a:t> </a:t>
            </a:r>
            <a:r>
              <a:rPr lang="nb-NO" sz="2400" b="1" dirty="0">
                <a:latin typeface="+mj-lt"/>
              </a:rPr>
              <a:t> Markus 10,7-8</a:t>
            </a:r>
          </a:p>
          <a:p>
            <a:pPr algn="ctr"/>
            <a:r>
              <a:rPr lang="nb-NO" i="1" dirty="0">
                <a:latin typeface="+mj-lt"/>
              </a:rPr>
              <a:t>(Bibel 2011)</a:t>
            </a:r>
          </a:p>
        </p:txBody>
      </p:sp>
      <p:cxnSp>
        <p:nvCxnSpPr>
          <p:cNvPr id="5" name="Rett pil 4"/>
          <p:cNvCxnSpPr/>
          <p:nvPr/>
        </p:nvCxnSpPr>
        <p:spPr>
          <a:xfrm flipV="1">
            <a:off x="4788026" y="2564906"/>
            <a:ext cx="5276" cy="3046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Rett pil 6"/>
          <p:cNvCxnSpPr/>
          <p:nvPr/>
        </p:nvCxnSpPr>
        <p:spPr>
          <a:xfrm>
            <a:off x="6228184" y="3933058"/>
            <a:ext cx="462608" cy="37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Rett pil 12"/>
          <p:cNvCxnSpPr/>
          <p:nvPr/>
        </p:nvCxnSpPr>
        <p:spPr>
          <a:xfrm>
            <a:off x="4644008" y="4581130"/>
            <a:ext cx="0" cy="2470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Rett pil 13"/>
          <p:cNvCxnSpPr/>
          <p:nvPr/>
        </p:nvCxnSpPr>
        <p:spPr>
          <a:xfrm flipV="1">
            <a:off x="6300192" y="2626459"/>
            <a:ext cx="390600" cy="3076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Rett pil 14"/>
          <p:cNvCxnSpPr/>
          <p:nvPr/>
        </p:nvCxnSpPr>
        <p:spPr>
          <a:xfrm flipH="1">
            <a:off x="2123728" y="4077074"/>
            <a:ext cx="864096" cy="54399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Rett pil 15"/>
          <p:cNvCxnSpPr/>
          <p:nvPr/>
        </p:nvCxnSpPr>
        <p:spPr>
          <a:xfrm>
            <a:off x="5711302" y="4569382"/>
            <a:ext cx="979492"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Rett pil 16"/>
          <p:cNvCxnSpPr>
            <a:endCxn id="34" idx="0"/>
          </p:cNvCxnSpPr>
          <p:nvPr/>
        </p:nvCxnSpPr>
        <p:spPr>
          <a:xfrm flipH="1">
            <a:off x="2735796" y="4621066"/>
            <a:ext cx="612072" cy="9606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kstSylinder 25"/>
          <p:cNvSpPr txBox="1"/>
          <p:nvPr/>
        </p:nvSpPr>
        <p:spPr>
          <a:xfrm>
            <a:off x="467544" y="1916834"/>
            <a:ext cx="2448272" cy="1015663"/>
          </a:xfrm>
          <a:prstGeom prst="rect">
            <a:avLst/>
          </a:prstGeom>
          <a:noFill/>
        </p:spPr>
        <p:txBody>
          <a:bodyPr wrap="square" rtlCol="0">
            <a:spAutoFit/>
          </a:bodyPr>
          <a:lstStyle/>
          <a:p>
            <a:r>
              <a:rPr lang="nb-NO" sz="2000" dirty="0">
                <a:latin typeface="+mj-lt"/>
              </a:rPr>
              <a:t>Den naturlige familien med </a:t>
            </a:r>
            <a:br>
              <a:rPr lang="nb-NO" sz="2000" dirty="0">
                <a:latin typeface="+mj-lt"/>
              </a:rPr>
            </a:br>
            <a:r>
              <a:rPr lang="nb-NO" sz="2000" dirty="0">
                <a:latin typeface="+mj-lt"/>
              </a:rPr>
              <a:t>mor og far</a:t>
            </a:r>
          </a:p>
        </p:txBody>
      </p:sp>
      <p:sp>
        <p:nvSpPr>
          <p:cNvPr id="29" name="TekstSylinder 28"/>
          <p:cNvSpPr txBox="1"/>
          <p:nvPr/>
        </p:nvSpPr>
        <p:spPr>
          <a:xfrm>
            <a:off x="395536" y="4365106"/>
            <a:ext cx="2160240" cy="1015663"/>
          </a:xfrm>
          <a:prstGeom prst="rect">
            <a:avLst/>
          </a:prstGeom>
          <a:noFill/>
        </p:spPr>
        <p:txBody>
          <a:bodyPr wrap="square" rtlCol="0">
            <a:spAutoFit/>
          </a:bodyPr>
          <a:lstStyle/>
          <a:p>
            <a:r>
              <a:rPr lang="nb-NO" sz="2000" dirty="0">
                <a:latin typeface="+mj-lt"/>
              </a:rPr>
              <a:t>Ny familie, </a:t>
            </a:r>
            <a:br>
              <a:rPr lang="nb-NO" sz="2000" dirty="0">
                <a:latin typeface="+mj-lt"/>
              </a:rPr>
            </a:br>
            <a:r>
              <a:rPr lang="nb-NO" sz="2000" dirty="0">
                <a:latin typeface="+mj-lt"/>
              </a:rPr>
              <a:t>ny sosial enhet, livslang trofasthet</a:t>
            </a:r>
          </a:p>
        </p:txBody>
      </p:sp>
      <p:sp>
        <p:nvSpPr>
          <p:cNvPr id="34" name="TekstSylinder 33"/>
          <p:cNvSpPr txBox="1"/>
          <p:nvPr/>
        </p:nvSpPr>
        <p:spPr>
          <a:xfrm>
            <a:off x="1619672" y="5581691"/>
            <a:ext cx="2232248" cy="1015663"/>
          </a:xfrm>
          <a:prstGeom prst="rect">
            <a:avLst/>
          </a:prstGeom>
          <a:noFill/>
        </p:spPr>
        <p:txBody>
          <a:bodyPr wrap="square" rtlCol="0">
            <a:spAutoFit/>
          </a:bodyPr>
          <a:lstStyle/>
          <a:p>
            <a:r>
              <a:rPr lang="nb-NO" sz="2000" dirty="0">
                <a:latin typeface="+mj-lt"/>
              </a:rPr>
              <a:t>Et par, bestående av én mann og </a:t>
            </a:r>
            <a:br>
              <a:rPr lang="nb-NO" sz="2000" dirty="0">
                <a:latin typeface="+mj-lt"/>
              </a:rPr>
            </a:br>
            <a:r>
              <a:rPr lang="nb-NO" sz="2000" dirty="0">
                <a:latin typeface="+mj-lt"/>
              </a:rPr>
              <a:t>én kvinne</a:t>
            </a:r>
          </a:p>
        </p:txBody>
      </p:sp>
      <p:cxnSp>
        <p:nvCxnSpPr>
          <p:cNvPr id="36" name="Rett pil 35"/>
          <p:cNvCxnSpPr/>
          <p:nvPr/>
        </p:nvCxnSpPr>
        <p:spPr>
          <a:xfrm flipH="1" flipV="1">
            <a:off x="1907704" y="2772481"/>
            <a:ext cx="1296144" cy="6565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kstSylinder 40"/>
          <p:cNvSpPr txBox="1"/>
          <p:nvPr/>
        </p:nvSpPr>
        <p:spPr>
          <a:xfrm>
            <a:off x="6732240" y="1916832"/>
            <a:ext cx="1769640" cy="1015663"/>
          </a:xfrm>
          <a:prstGeom prst="rect">
            <a:avLst/>
          </a:prstGeom>
          <a:noFill/>
        </p:spPr>
        <p:txBody>
          <a:bodyPr wrap="square" rtlCol="0">
            <a:spAutoFit/>
          </a:bodyPr>
          <a:lstStyle/>
          <a:p>
            <a:r>
              <a:rPr lang="nb-NO" sz="2000" dirty="0">
                <a:latin typeface="+mj-lt"/>
              </a:rPr>
              <a:t>Oppbrudd,</a:t>
            </a:r>
          </a:p>
          <a:p>
            <a:r>
              <a:rPr lang="nb-NO" sz="2000" dirty="0">
                <a:latin typeface="+mj-lt"/>
              </a:rPr>
              <a:t>ny livsfase, </a:t>
            </a:r>
            <a:br>
              <a:rPr lang="nb-NO" sz="2000" dirty="0">
                <a:latin typeface="+mj-lt"/>
              </a:rPr>
            </a:br>
            <a:r>
              <a:rPr lang="nb-NO" sz="2000" dirty="0">
                <a:latin typeface="+mj-lt"/>
              </a:rPr>
              <a:t>ny lojalitet</a:t>
            </a:r>
          </a:p>
        </p:txBody>
      </p:sp>
      <p:sp>
        <p:nvSpPr>
          <p:cNvPr id="42" name="TekstSylinder 41"/>
          <p:cNvSpPr txBox="1"/>
          <p:nvPr/>
        </p:nvSpPr>
        <p:spPr>
          <a:xfrm>
            <a:off x="3563888" y="1918573"/>
            <a:ext cx="2448272" cy="707886"/>
          </a:xfrm>
          <a:prstGeom prst="rect">
            <a:avLst/>
          </a:prstGeom>
          <a:noFill/>
        </p:spPr>
        <p:txBody>
          <a:bodyPr wrap="square" rtlCol="0">
            <a:spAutoFit/>
          </a:bodyPr>
          <a:lstStyle/>
          <a:p>
            <a:pPr algn="ctr"/>
            <a:r>
              <a:rPr lang="nb-NO" sz="2000" dirty="0">
                <a:latin typeface="+mj-lt"/>
              </a:rPr>
              <a:t>Voksen, </a:t>
            </a:r>
            <a:br>
              <a:rPr lang="nb-NO" sz="2000" dirty="0">
                <a:latin typeface="+mj-lt"/>
              </a:rPr>
            </a:br>
            <a:r>
              <a:rPr lang="nb-NO" sz="2000" dirty="0">
                <a:latin typeface="+mj-lt"/>
              </a:rPr>
              <a:t>selvstendig person</a:t>
            </a:r>
          </a:p>
        </p:txBody>
      </p:sp>
      <p:sp>
        <p:nvSpPr>
          <p:cNvPr id="43" name="TekstSylinder 42"/>
          <p:cNvSpPr txBox="1"/>
          <p:nvPr/>
        </p:nvSpPr>
        <p:spPr>
          <a:xfrm>
            <a:off x="5796136" y="5019278"/>
            <a:ext cx="3168352" cy="1323439"/>
          </a:xfrm>
          <a:prstGeom prst="rect">
            <a:avLst/>
          </a:prstGeom>
          <a:noFill/>
        </p:spPr>
        <p:txBody>
          <a:bodyPr wrap="square" rtlCol="0">
            <a:spAutoFit/>
          </a:bodyPr>
          <a:lstStyle/>
          <a:p>
            <a:r>
              <a:rPr lang="nb-NO" sz="2000" dirty="0">
                <a:latin typeface="+mj-lt"/>
              </a:rPr>
              <a:t>En unik enhet mellom mann og kvinne</a:t>
            </a:r>
            <a:br>
              <a:rPr lang="nb-NO" sz="2000" dirty="0">
                <a:latin typeface="+mj-lt"/>
              </a:rPr>
            </a:br>
            <a:r>
              <a:rPr lang="nb-NO" sz="2000" dirty="0">
                <a:latin typeface="+mj-lt"/>
                <a:sym typeface="Wingdings" panose="05000000000000000000" pitchFamily="2" charset="2"/>
              </a:rPr>
              <a:t> </a:t>
            </a:r>
            <a:r>
              <a:rPr lang="nb-NO" sz="2000" dirty="0">
                <a:latin typeface="+mj-lt"/>
              </a:rPr>
              <a:t>Familie og </a:t>
            </a:r>
          </a:p>
          <a:p>
            <a:r>
              <a:rPr lang="nb-NO" sz="2000" dirty="0">
                <a:latin typeface="+mj-lt"/>
              </a:rPr>
              <a:t>     foreldreskap</a:t>
            </a:r>
          </a:p>
        </p:txBody>
      </p:sp>
      <p:sp>
        <p:nvSpPr>
          <p:cNvPr id="44" name="TekstSylinder 43"/>
          <p:cNvSpPr txBox="1"/>
          <p:nvPr/>
        </p:nvSpPr>
        <p:spPr>
          <a:xfrm>
            <a:off x="0" y="344852"/>
            <a:ext cx="9144000" cy="615553"/>
          </a:xfrm>
          <a:prstGeom prst="rect">
            <a:avLst/>
          </a:prstGeom>
          <a:noFill/>
        </p:spPr>
        <p:txBody>
          <a:bodyPr wrap="square" rtlCol="0">
            <a:spAutoFit/>
          </a:bodyPr>
          <a:lstStyle/>
          <a:p>
            <a:pPr algn="ctr"/>
            <a:r>
              <a:rPr lang="nb-NO" sz="3400" b="1" dirty="0">
                <a:solidFill>
                  <a:srgbClr val="7030A0"/>
                </a:solidFill>
                <a:latin typeface="Arial Black" panose="020B0A04020102020204" pitchFamily="34" charset="0"/>
              </a:rPr>
              <a:t>En bibelsk forståelse av ekteskapet</a:t>
            </a:r>
          </a:p>
        </p:txBody>
      </p:sp>
      <p:sp>
        <p:nvSpPr>
          <p:cNvPr id="57" name="TekstSylinder 56"/>
          <p:cNvSpPr txBox="1"/>
          <p:nvPr/>
        </p:nvSpPr>
        <p:spPr>
          <a:xfrm>
            <a:off x="6732240" y="3429002"/>
            <a:ext cx="2232248" cy="1323439"/>
          </a:xfrm>
          <a:prstGeom prst="rect">
            <a:avLst/>
          </a:prstGeom>
          <a:noFill/>
        </p:spPr>
        <p:txBody>
          <a:bodyPr wrap="square" rtlCol="0">
            <a:spAutoFit/>
          </a:bodyPr>
          <a:lstStyle/>
          <a:p>
            <a:r>
              <a:rPr lang="nb-NO" sz="2000" dirty="0">
                <a:latin typeface="+mj-lt"/>
              </a:rPr>
              <a:t>Mann og kvinne, </a:t>
            </a:r>
          </a:p>
          <a:p>
            <a:r>
              <a:rPr lang="nb-NO" sz="2000" dirty="0">
                <a:latin typeface="+mj-lt"/>
              </a:rPr>
              <a:t>to kjønn som tilhører og utfyller hverandre</a:t>
            </a:r>
          </a:p>
        </p:txBody>
      </p:sp>
      <p:sp>
        <p:nvSpPr>
          <p:cNvPr id="71" name="TekstSylinder 70"/>
          <p:cNvSpPr txBox="1"/>
          <p:nvPr/>
        </p:nvSpPr>
        <p:spPr>
          <a:xfrm>
            <a:off x="4006488" y="4869162"/>
            <a:ext cx="1717640" cy="1661993"/>
          </a:xfrm>
          <a:prstGeom prst="rect">
            <a:avLst/>
          </a:prstGeom>
          <a:noFill/>
        </p:spPr>
        <p:txBody>
          <a:bodyPr wrap="square" rtlCol="0">
            <a:spAutoFit/>
          </a:bodyPr>
          <a:lstStyle/>
          <a:p>
            <a:r>
              <a:rPr lang="nb-NO" sz="2000" dirty="0">
                <a:latin typeface="+mj-lt"/>
              </a:rPr>
              <a:t>Prosess med kjærlighet, læring og utvikling</a:t>
            </a:r>
          </a:p>
          <a:p>
            <a:endParaRPr lang="nb-NO" dirty="0"/>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228680"/>
            <a:ext cx="1619672" cy="920400"/>
          </a:xfrm>
          <a:prstGeom prst="rect">
            <a:avLst/>
          </a:prstGeom>
          <a:ln>
            <a:solidFill>
              <a:schemeClr val="tx1"/>
            </a:solidFill>
          </a:ln>
        </p:spPr>
      </p:pic>
    </p:spTree>
    <p:extLst>
      <p:ext uri="{BB962C8B-B14F-4D97-AF65-F5344CB8AC3E}">
        <p14:creationId xmlns:p14="http://schemas.microsoft.com/office/powerpoint/2010/main" val="188318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4" grpId="0"/>
      <p:bldP spid="41" grpId="0"/>
      <p:bldP spid="42" grpId="0"/>
      <p:bldP spid="43" grpId="0"/>
      <p:bldP spid="57" grpId="0"/>
      <p:bldP spid="7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539552" y="1944990"/>
            <a:ext cx="8352928" cy="4724370"/>
          </a:xfrm>
          <a:prstGeom prst="rect">
            <a:avLst/>
          </a:prstGeom>
        </p:spPr>
        <p:txBody>
          <a:bodyPr wrap="square">
            <a:spAutoFit/>
          </a:bodyPr>
          <a:lstStyle/>
          <a:p>
            <a:r>
              <a:rPr lang="nb-NO" sz="2800" b="1" dirty="0">
                <a:latin typeface="Arial" panose="020B0604020202020204" pitchFamily="34" charset="0"/>
                <a:cs typeface="Arial" panose="020B0604020202020204" pitchFamily="34" charset="0"/>
                <a:sym typeface="Wingdings"/>
              </a:rPr>
              <a:t>Et </a:t>
            </a:r>
            <a:r>
              <a:rPr lang="nb-NO" sz="2800" b="1" dirty="0">
                <a:latin typeface="Arial" panose="020B0604020202020204" pitchFamily="34" charset="0"/>
                <a:cs typeface="Arial" panose="020B0604020202020204" pitchFamily="34" charset="0"/>
              </a:rPr>
              <a:t>ENTYDIG budskap:</a:t>
            </a:r>
            <a:br>
              <a:rPr lang="nb-NO" sz="2800" b="1" dirty="0">
                <a:latin typeface="Arial" panose="020B0604020202020204" pitchFamily="34" charset="0"/>
                <a:cs typeface="Arial" panose="020B0604020202020204" pitchFamily="34" charset="0"/>
              </a:rPr>
            </a:br>
            <a:endParaRPr lang="nb-NO" sz="900" b="1" dirty="0">
              <a:latin typeface="Arial" panose="020B0604020202020204" pitchFamily="34" charset="0"/>
              <a:cs typeface="Arial" panose="020B0604020202020204" pitchFamily="34" charset="0"/>
            </a:endParaRPr>
          </a:p>
          <a:p>
            <a:pPr defTabSz="360000"/>
            <a:r>
              <a:rPr lang="nb-NO" sz="2400" dirty="0">
                <a:latin typeface="Arial" panose="020B0604020202020204" pitchFamily="34" charset="0"/>
                <a:cs typeface="Arial" panose="020B0604020202020204" pitchFamily="34" charset="0"/>
              </a:rPr>
              <a:t>▪ Skapelsesberetningen.</a:t>
            </a:r>
          </a:p>
          <a:p>
            <a:pPr defTabSz="360000"/>
            <a:r>
              <a:rPr lang="nb-NO" sz="2400" dirty="0">
                <a:latin typeface="Arial" panose="020B0604020202020204" pitchFamily="34" charset="0"/>
                <a:cs typeface="Arial" panose="020B0604020202020204" pitchFamily="34" charset="0"/>
              </a:rPr>
              <a:t>▪ De 10 bud («Du skal hedre din far og din mor»).</a:t>
            </a:r>
          </a:p>
          <a:p>
            <a:pPr defTabSz="360000"/>
            <a:r>
              <a:rPr lang="nb-NO" sz="2400" dirty="0">
                <a:latin typeface="Arial" panose="020B0604020202020204" pitchFamily="34" charset="0"/>
                <a:cs typeface="Arial" panose="020B0604020202020204" pitchFamily="34" charset="0"/>
              </a:rPr>
              <a:t>▪ Jesu liv og lære.</a:t>
            </a:r>
          </a:p>
          <a:p>
            <a:pPr defTabSz="360000"/>
            <a:r>
              <a:rPr lang="nb-NO" sz="2400" dirty="0">
                <a:latin typeface="Arial" panose="020B0604020202020204" pitchFamily="34" charset="0"/>
                <a:cs typeface="Arial" panose="020B0604020202020204" pitchFamily="34" charset="0"/>
              </a:rPr>
              <a:t>▪ Alle beretninger, eksempler, symboler, undervisning: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  Ekteskapet = Mann + kvinne.</a:t>
            </a:r>
          </a:p>
          <a:p>
            <a:pPr defTabSz="360000"/>
            <a:r>
              <a:rPr lang="nb-NO" sz="2400" dirty="0">
                <a:latin typeface="Arial" panose="020B0604020202020204" pitchFamily="34" charset="0"/>
                <a:cs typeface="Arial" panose="020B0604020202020204" pitchFamily="34" charset="0"/>
              </a:rPr>
              <a:t>▪ I GT: Gud er brudgom, Israel er brud, men hun er ofte </a:t>
            </a:r>
          </a:p>
          <a:p>
            <a:pPr defTabSz="360000"/>
            <a:r>
              <a:rPr lang="nb-NO" sz="2400" dirty="0">
                <a:latin typeface="Arial" panose="020B0604020202020204" pitchFamily="34" charset="0"/>
                <a:cs typeface="Arial" panose="020B0604020202020204" pitchFamily="34" charset="0"/>
              </a:rPr>
              <a:t>  utro med fremmede elskere og avguder.</a:t>
            </a:r>
          </a:p>
          <a:p>
            <a:pPr defTabSz="360000"/>
            <a:r>
              <a:rPr lang="nb-NO" sz="2400" dirty="0">
                <a:latin typeface="Arial" panose="020B0604020202020204" pitchFamily="34" charset="0"/>
                <a:cs typeface="Arial" panose="020B0604020202020204" pitchFamily="34" charset="0"/>
              </a:rPr>
              <a:t>▪ I NT: Kristus er brudgommen, menigheten er bruden. </a:t>
            </a:r>
          </a:p>
          <a:p>
            <a:pPr defTabSz="360000"/>
            <a:r>
              <a:rPr lang="nb-NO" sz="2400" dirty="0">
                <a:latin typeface="Arial" panose="020B0604020202020204" pitchFamily="34" charset="0"/>
                <a:cs typeface="Arial" panose="020B0604020202020204" pitchFamily="34" charset="0"/>
              </a:rPr>
              <a:t>▪ GT og NT er konsekvent og samstemt i at ekteskapet er   </a:t>
            </a:r>
          </a:p>
          <a:p>
            <a:pPr defTabSz="360000"/>
            <a:r>
              <a:rPr lang="nb-NO" sz="2400" dirty="0">
                <a:latin typeface="Arial" panose="020B0604020202020204" pitchFamily="34" charset="0"/>
                <a:cs typeface="Arial" panose="020B0604020202020204" pitchFamily="34" charset="0"/>
              </a:rPr>
              <a:t>  for mann og kvinne. Det finnes ikke ett eneste unntak.</a:t>
            </a:r>
          </a:p>
          <a:p>
            <a:pPr defTabSz="360000"/>
            <a:endParaRPr lang="nb-NO" sz="2400" dirty="0">
              <a:latin typeface="Arial" panose="020B0604020202020204" pitchFamily="34" charset="0"/>
              <a:cs typeface="Arial" panose="020B0604020202020204" pitchFamily="34" charset="0"/>
            </a:endParaRPr>
          </a:p>
        </p:txBody>
      </p:sp>
      <p:sp>
        <p:nvSpPr>
          <p:cNvPr id="7" name="TekstSylinder 6"/>
          <p:cNvSpPr txBox="1"/>
          <p:nvPr/>
        </p:nvSpPr>
        <p:spPr>
          <a:xfrm>
            <a:off x="539552" y="260648"/>
            <a:ext cx="8568952" cy="1508105"/>
          </a:xfrm>
          <a:prstGeom prst="rect">
            <a:avLst/>
          </a:prstGeom>
          <a:noFill/>
        </p:spPr>
        <p:txBody>
          <a:bodyPr wrap="square" rtlCol="0">
            <a:spAutoFit/>
          </a:bodyPr>
          <a:lstStyle/>
          <a:p>
            <a:r>
              <a:rPr lang="nb-NO" sz="4400" dirty="0">
                <a:solidFill>
                  <a:srgbClr val="7030A0"/>
                </a:solidFill>
                <a:latin typeface="Arial Black" panose="020B0A04020102020204" pitchFamily="34" charset="0"/>
                <a:cs typeface="Arial" panose="020B0604020202020204" pitchFamily="34" charset="0"/>
              </a:rPr>
              <a:t>Bibelen er klar: </a:t>
            </a:r>
          </a:p>
          <a:p>
            <a:r>
              <a:rPr lang="nb-NO" sz="2400" dirty="0">
                <a:latin typeface="Arial Black" panose="020B0A04020102020204" pitchFamily="34" charset="0"/>
                <a:cs typeface="Arial" panose="020B0604020202020204" pitchFamily="34" charset="0"/>
              </a:rPr>
              <a:t>Ekteskapet er Guds skaper-</a:t>
            </a:r>
            <a:br>
              <a:rPr lang="nb-NO" sz="2400" dirty="0">
                <a:latin typeface="Arial Black" panose="020B0A04020102020204" pitchFamily="34" charset="0"/>
                <a:cs typeface="Arial" panose="020B0604020202020204" pitchFamily="34" charset="0"/>
              </a:rPr>
            </a:br>
            <a:r>
              <a:rPr lang="nb-NO" sz="2400" dirty="0">
                <a:latin typeface="Arial Black" panose="020B0A04020102020204" pitchFamily="34" charset="0"/>
                <a:cs typeface="Arial" panose="020B0604020202020204" pitchFamily="34" charset="0"/>
              </a:rPr>
              <a:t>ordning for mann og kvinne</a:t>
            </a:r>
            <a:endParaRPr lang="nb-NO" sz="900" dirty="0">
              <a:latin typeface="Arial Black" panose="020B0A04020102020204" pitchFamily="34" charset="0"/>
              <a:cs typeface="Arial" panose="020B0604020202020204" pitchFamily="34" charset="0"/>
            </a:endParaRPr>
          </a:p>
        </p:txBody>
      </p:sp>
      <p:pic>
        <p:nvPicPr>
          <p:cNvPr id="2" name="Bil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404664"/>
            <a:ext cx="2539626" cy="2031700"/>
          </a:xfrm>
          <a:prstGeom prst="rect">
            <a:avLst/>
          </a:prstGeom>
        </p:spPr>
      </p:pic>
    </p:spTree>
    <p:extLst>
      <p:ext uri="{BB962C8B-B14F-4D97-AF65-F5344CB8AC3E}">
        <p14:creationId xmlns:p14="http://schemas.microsoft.com/office/powerpoint/2010/main" val="184593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467544" y="226377"/>
            <a:ext cx="8496944" cy="6232475"/>
          </a:xfrm>
          <a:prstGeom prst="rect">
            <a:avLst/>
          </a:prstGeom>
          <a:noFill/>
        </p:spPr>
        <p:txBody>
          <a:bodyPr wrap="square" rtlCol="0">
            <a:spAutoFit/>
          </a:bodyPr>
          <a:lstStyle/>
          <a:p>
            <a:pPr lvl="4"/>
            <a:r>
              <a:rPr lang="nb-NO" sz="4800" b="1" dirty="0">
                <a:solidFill>
                  <a:srgbClr val="7030A0"/>
                </a:solidFill>
                <a:latin typeface="Berlin Sans FB Demi" panose="020E0802020502020306" pitchFamily="34" charset="0"/>
              </a:rPr>
              <a:t>  </a:t>
            </a:r>
            <a:r>
              <a:rPr lang="nb-NO" sz="4800" b="1" dirty="0">
                <a:solidFill>
                  <a:srgbClr val="7030A0"/>
                </a:solidFill>
                <a:latin typeface="Arial Black" panose="020B0A04020102020204" pitchFamily="34" charset="0"/>
              </a:rPr>
              <a:t>Hva kan vi gjøre? </a:t>
            </a:r>
            <a:r>
              <a:rPr lang="nb-NO" sz="1200" b="1" dirty="0">
                <a:latin typeface="Arial" panose="020B0604020202020204" pitchFamily="34" charset="0"/>
                <a:cs typeface="Arial" panose="020B0604020202020204" pitchFamily="34" charset="0"/>
              </a:rPr>
              <a:t/>
            </a:r>
            <a:br>
              <a:rPr lang="nb-NO" sz="1200" b="1" dirty="0">
                <a:latin typeface="Arial" panose="020B0604020202020204" pitchFamily="34" charset="0"/>
                <a:cs typeface="Arial" panose="020B0604020202020204" pitchFamily="34" charset="0"/>
              </a:rPr>
            </a:br>
            <a:r>
              <a:rPr lang="nb-NO" sz="2400" b="1" dirty="0">
                <a:latin typeface="Arial" panose="020B0604020202020204" pitchFamily="34" charset="0"/>
                <a:cs typeface="Arial" panose="020B0604020202020204" pitchFamily="34" charset="0"/>
              </a:rPr>
              <a:t>    </a:t>
            </a:r>
            <a:r>
              <a:rPr lang="nb-NO" sz="2200" b="1" dirty="0">
                <a:latin typeface="Arial" panose="020B0604020202020204" pitchFamily="34" charset="0"/>
                <a:cs typeface="Arial" panose="020B0604020202020204" pitchFamily="34" charset="0"/>
              </a:rPr>
              <a:t>Bevisstgjøring på grunnleggende sannheter:</a:t>
            </a:r>
            <a:br>
              <a:rPr lang="nb-NO" sz="2200" b="1" dirty="0">
                <a:latin typeface="Arial" panose="020B0604020202020204" pitchFamily="34" charset="0"/>
                <a:cs typeface="Arial" panose="020B0604020202020204" pitchFamily="34" charset="0"/>
              </a:rPr>
            </a:br>
            <a:endParaRPr lang="nb-NO" sz="2200" b="1" dirty="0">
              <a:latin typeface="Arial" panose="020B0604020202020204" pitchFamily="34" charset="0"/>
              <a:cs typeface="Arial" panose="020B0604020202020204" pitchFamily="34" charset="0"/>
            </a:endParaRPr>
          </a:p>
          <a:p>
            <a:pPr marL="457200" indent="-457200" defTabSz="432000">
              <a:buAutoNum type="arabicParenR"/>
            </a:pPr>
            <a:r>
              <a:rPr lang="nb-NO" sz="2200" b="1" dirty="0">
                <a:latin typeface="Arial" panose="020B0604020202020204" pitchFamily="34" charset="0"/>
                <a:cs typeface="Arial" panose="020B0604020202020204" pitchFamily="34" charset="0"/>
              </a:rPr>
              <a:t>ET ANNERLEDES FOLK. </a:t>
            </a:r>
            <a:r>
              <a:rPr lang="nb-NO" sz="2200" dirty="0">
                <a:latin typeface="Arial" panose="020B0604020202020204" pitchFamily="34" charset="0"/>
                <a:cs typeface="Arial" panose="020B0604020202020204" pitchFamily="34" charset="0"/>
              </a:rPr>
              <a:t>Vi tilhører et annet rike, en annen Herre, vi har andre verdier og prioriteringer, en annen autoritet. Vi er «fremmede», sier Peter i 1 </a:t>
            </a:r>
            <a:r>
              <a:rPr lang="nb-NO" sz="2200" dirty="0" err="1">
                <a:latin typeface="Arial" panose="020B0604020202020204" pitchFamily="34" charset="0"/>
                <a:cs typeface="Arial" panose="020B0604020202020204" pitchFamily="34" charset="0"/>
              </a:rPr>
              <a:t>Pet</a:t>
            </a:r>
            <a:r>
              <a:rPr lang="nb-NO" sz="2200" dirty="0">
                <a:latin typeface="Arial" panose="020B0604020202020204" pitchFamily="34" charset="0"/>
                <a:cs typeface="Arial" panose="020B0604020202020204" pitchFamily="34" charset="0"/>
              </a:rPr>
              <a:t> 1,1;  1,17b og 2,11. </a:t>
            </a:r>
            <a:r>
              <a:rPr lang="nb-NO" sz="2400" dirty="0">
                <a:latin typeface="Arial" panose="020B0604020202020204" pitchFamily="34" charset="0"/>
                <a:cs typeface="Arial" panose="020B0604020202020204" pitchFamily="34" charset="0"/>
              </a:rPr>
              <a:t/>
            </a:r>
            <a:br>
              <a:rPr lang="nb-NO" sz="2400" dirty="0">
                <a:latin typeface="Arial" panose="020B0604020202020204" pitchFamily="34" charset="0"/>
                <a:cs typeface="Arial" panose="020B0604020202020204" pitchFamily="34" charset="0"/>
              </a:rPr>
            </a:br>
            <a:endParaRPr lang="nb-NO" sz="1400" dirty="0">
              <a:latin typeface="Arial" panose="020B0604020202020204" pitchFamily="34" charset="0"/>
              <a:cs typeface="Arial" panose="020B0604020202020204" pitchFamily="34" charset="0"/>
            </a:endParaRPr>
          </a:p>
          <a:p>
            <a:pPr marL="457200" indent="-457200" defTabSz="432000">
              <a:buAutoNum type="arabicParenR"/>
            </a:pPr>
            <a:r>
              <a:rPr lang="nb-NO" sz="2200" b="1" dirty="0">
                <a:latin typeface="Arial" panose="020B0604020202020204" pitchFamily="34" charset="0"/>
                <a:cs typeface="Arial" panose="020B0604020202020204" pitchFamily="34" charset="0"/>
              </a:rPr>
              <a:t>ETTERFØLGELSE og LYDIGHET. </a:t>
            </a:r>
            <a:r>
              <a:rPr lang="nb-NO" sz="2200" dirty="0">
                <a:latin typeface="Arial" panose="020B0604020202020204" pitchFamily="34" charset="0"/>
                <a:cs typeface="Arial" panose="020B0604020202020204" pitchFamily="34" charset="0"/>
              </a:rPr>
              <a:t>Gud kaller oss til å leve i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og forsvare hans sannheter. 1 </a:t>
            </a:r>
            <a:r>
              <a:rPr lang="nb-NO" sz="2200" dirty="0" err="1">
                <a:latin typeface="Arial" panose="020B0604020202020204" pitchFamily="34" charset="0"/>
                <a:cs typeface="Arial" panose="020B0604020202020204" pitchFamily="34" charset="0"/>
              </a:rPr>
              <a:t>Pet</a:t>
            </a:r>
            <a:r>
              <a:rPr lang="nb-NO" sz="2200" dirty="0">
                <a:latin typeface="Arial" panose="020B0604020202020204" pitchFamily="34" charset="0"/>
                <a:cs typeface="Arial" panose="020B0604020202020204" pitchFamily="34" charset="0"/>
              </a:rPr>
              <a:t> 3,14b-16.</a:t>
            </a:r>
            <a:br>
              <a:rPr lang="nb-NO" sz="2200" dirty="0">
                <a:latin typeface="Arial" panose="020B0604020202020204" pitchFamily="34" charset="0"/>
                <a:cs typeface="Arial" panose="020B0604020202020204" pitchFamily="34" charset="0"/>
              </a:rPr>
            </a:br>
            <a:endParaRPr lang="nb-NO" sz="1400" dirty="0">
              <a:latin typeface="Arial" panose="020B0604020202020204" pitchFamily="34" charset="0"/>
              <a:cs typeface="Arial" panose="020B0604020202020204" pitchFamily="34" charset="0"/>
            </a:endParaRPr>
          </a:p>
          <a:p>
            <a:pPr marL="457200" indent="-457200" defTabSz="432000">
              <a:buAutoNum type="arabicParenR"/>
            </a:pPr>
            <a:r>
              <a:rPr lang="nb-NO" sz="2200" b="1" dirty="0">
                <a:latin typeface="Arial" panose="020B0604020202020204" pitchFamily="34" charset="0"/>
                <a:cs typeface="Arial" panose="020B0604020202020204" pitchFamily="34" charset="0"/>
              </a:rPr>
              <a:t>FORSVARSKAMP. </a:t>
            </a:r>
            <a:r>
              <a:rPr lang="nb-NO" sz="2200" dirty="0">
                <a:latin typeface="Arial" panose="020B0604020202020204" pitchFamily="34" charset="0"/>
                <a:cs typeface="Arial" panose="020B0604020202020204" pitchFamily="34" charset="0"/>
              </a:rPr>
              <a:t>Ikke en kamp mot mennesker, men</a:t>
            </a:r>
          </a:p>
          <a:p>
            <a:pPr defTabSz="432000"/>
            <a:r>
              <a:rPr lang="nb-NO" sz="2200" dirty="0">
                <a:latin typeface="Arial" panose="020B0604020202020204" pitchFamily="34" charset="0"/>
                <a:cs typeface="Arial" panose="020B0604020202020204" pitchFamily="34" charset="0"/>
              </a:rPr>
              <a:t>	en forsvarskamp mot ubibelske ideologier, tankesystemer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	og trender. Se Ef 6,12-13. </a:t>
            </a:r>
            <a:r>
              <a:rPr lang="nb-NO" sz="2200" dirty="0">
                <a:latin typeface="Arial" panose="020B0604020202020204" pitchFamily="34" charset="0"/>
                <a:cs typeface="Arial" panose="020B0604020202020204" pitchFamily="34" charset="0"/>
                <a:sym typeface="Wingdings"/>
              </a:rPr>
              <a:t> </a:t>
            </a:r>
            <a:r>
              <a:rPr lang="nb-NO" sz="2200" dirty="0">
                <a:latin typeface="Arial" panose="020B0604020202020204" pitchFamily="34" charset="0"/>
                <a:cs typeface="Arial" panose="020B0604020202020204" pitchFamily="34" charset="0"/>
              </a:rPr>
              <a:t>I denne forsvarskampen bør vi</a:t>
            </a:r>
          </a:p>
          <a:p>
            <a:pPr defTabSz="432000"/>
            <a:r>
              <a:rPr lang="nb-NO" sz="2200" dirty="0">
                <a:latin typeface="Arial" panose="020B0604020202020204" pitchFamily="34" charset="0"/>
                <a:cs typeface="Arial" panose="020B0604020202020204" pitchFamily="34" charset="0"/>
              </a:rPr>
              <a:t>	også støtte (og eventuelt samarbeide med) folk fra andre	livssyn som er kritiske til den radikale kjønnsideologien.</a:t>
            </a:r>
          </a:p>
          <a:p>
            <a:pPr defTabSz="432000"/>
            <a:endParaRPr lang="nb-NO" sz="900" dirty="0">
              <a:latin typeface="Arial" panose="020B0604020202020204" pitchFamily="34" charset="0"/>
              <a:cs typeface="Arial" panose="020B0604020202020204" pitchFamily="34" charset="0"/>
            </a:endParaRPr>
          </a:p>
          <a:p>
            <a:pPr algn="ctr" defTabSz="432000"/>
            <a:r>
              <a:rPr lang="nb-NO" sz="2400" i="1" dirty="0">
                <a:latin typeface="Arial" panose="020B0604020202020204" pitchFamily="34" charset="0"/>
                <a:cs typeface="Arial" panose="020B0604020202020204" pitchFamily="34" charset="0"/>
              </a:rPr>
              <a:t>Vi må alle ta et gjennomtenkt valg og stå for det.</a:t>
            </a:r>
            <a:br>
              <a:rPr lang="nb-NO" sz="2400" i="1" dirty="0">
                <a:latin typeface="Arial" panose="020B0604020202020204" pitchFamily="34" charset="0"/>
                <a:cs typeface="Arial" panose="020B0604020202020204" pitchFamily="34" charset="0"/>
              </a:rPr>
            </a:br>
            <a:r>
              <a:rPr lang="nb-NO" sz="2400" b="1" i="1" dirty="0">
                <a:latin typeface="Arial" panose="020B0604020202020204" pitchFamily="34" charset="0"/>
                <a:cs typeface="Arial" panose="020B0604020202020204" pitchFamily="34" charset="0"/>
              </a:rPr>
              <a:t>Sannheten går ikke ut på dato.</a:t>
            </a:r>
          </a:p>
        </p:txBody>
      </p:sp>
      <p:sp>
        <p:nvSpPr>
          <p:cNvPr id="3" name="AutoShape 2" descr="Bilderesultat for samtal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1028" name="Picture 4" descr="Bilderesultat for samta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80"/>
            <a:ext cx="2483768" cy="1493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50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395536" y="255557"/>
            <a:ext cx="8568952" cy="6386364"/>
          </a:xfrm>
          <a:prstGeom prst="rect">
            <a:avLst/>
          </a:prstGeom>
          <a:noFill/>
        </p:spPr>
        <p:txBody>
          <a:bodyPr wrap="square" rtlCol="0">
            <a:spAutoFit/>
          </a:bodyPr>
          <a:lstStyle/>
          <a:p>
            <a:r>
              <a:rPr lang="nb-NO" sz="3600" b="1" dirty="0">
                <a:solidFill>
                  <a:srgbClr val="7030A0"/>
                </a:solidFill>
                <a:latin typeface="Arial Black" panose="020B0A04020102020204" pitchFamily="34" charset="0"/>
              </a:rPr>
              <a:t>Fellesskap og medarbeiderskap</a:t>
            </a:r>
            <a:endParaRPr lang="nb-NO" sz="3600" dirty="0">
              <a:solidFill>
                <a:srgbClr val="7030A0"/>
              </a:solidFill>
              <a:latin typeface="Arial Black" panose="020B0A04020102020204" pitchFamily="34" charset="0"/>
            </a:endParaRPr>
          </a:p>
          <a:p>
            <a:pPr algn="ctr"/>
            <a:endParaRPr lang="nb-NO" sz="500" b="1" i="1" dirty="0"/>
          </a:p>
          <a:p>
            <a:endParaRPr lang="nb-NO" sz="600" b="1" i="1" dirty="0"/>
          </a:p>
          <a:p>
            <a:r>
              <a:rPr lang="nb-NO" sz="2200" b="1" dirty="0">
                <a:latin typeface="Arial" panose="020B0604020202020204" pitchFamily="34" charset="0"/>
                <a:cs typeface="Arial" panose="020B0604020202020204" pitchFamily="34" charset="0"/>
              </a:rPr>
              <a:t>1) AKTIV STØTTE </a:t>
            </a:r>
            <a:r>
              <a:rPr lang="nb-NO" sz="2200" dirty="0">
                <a:latin typeface="Arial" panose="020B0604020202020204" pitchFamily="34" charset="0"/>
                <a:cs typeface="Arial" panose="020B0604020202020204" pitchFamily="34" charset="0"/>
              </a:rPr>
              <a:t>til kristne (og til meningsfeller </a:t>
            </a:r>
          </a:p>
          <a:p>
            <a:r>
              <a:rPr lang="nb-NO" sz="2200" dirty="0">
                <a:latin typeface="Arial" panose="020B0604020202020204" pitchFamily="34" charset="0"/>
                <a:cs typeface="Arial" panose="020B0604020202020204" pitchFamily="34" charset="0"/>
              </a:rPr>
              <a:t>med et annet livssyn) som blir profilert offentlig, eller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møter tøff motstand. Vær kreativ i støtte og forbønn!</a:t>
            </a:r>
          </a:p>
          <a:p>
            <a:r>
              <a:rPr lang="nb-NO" sz="1050" b="1" dirty="0">
                <a:latin typeface="Arial" panose="020B0604020202020204" pitchFamily="34" charset="0"/>
                <a:cs typeface="Arial" panose="020B0604020202020204" pitchFamily="34" charset="0"/>
              </a:rPr>
              <a:t/>
            </a:r>
            <a:br>
              <a:rPr lang="nb-NO" sz="1050" b="1" dirty="0">
                <a:latin typeface="Arial" panose="020B0604020202020204" pitchFamily="34" charset="0"/>
                <a:cs typeface="Arial" panose="020B0604020202020204" pitchFamily="34" charset="0"/>
              </a:rPr>
            </a:br>
            <a:r>
              <a:rPr lang="nb-NO" sz="2200" b="1" dirty="0">
                <a:latin typeface="Arial" panose="020B0604020202020204" pitchFamily="34" charset="0"/>
                <a:cs typeface="Arial" panose="020B0604020202020204" pitchFamily="34" charset="0"/>
              </a:rPr>
              <a:t>2) FORELDREANSVAR. </a:t>
            </a:r>
            <a:r>
              <a:rPr lang="nb-NO" sz="2200" dirty="0">
                <a:latin typeface="Arial" panose="020B0604020202020204" pitchFamily="34" charset="0"/>
                <a:cs typeface="Arial" panose="020B0604020202020204" pitchFamily="34" charset="0"/>
              </a:rPr>
              <a:t>Kristne foreldre må lære og modellere bibelsk tro og etikk for sine barn. Finn sammen med andre foreldre. Dann </a:t>
            </a:r>
            <a:r>
              <a:rPr lang="nb-NO" sz="2200" dirty="0" err="1">
                <a:latin typeface="Arial" panose="020B0604020202020204" pitchFamily="34" charset="0"/>
                <a:cs typeface="Arial" panose="020B0604020202020204" pitchFamily="34" charset="0"/>
              </a:rPr>
              <a:t>evt</a:t>
            </a:r>
            <a:r>
              <a:rPr lang="nb-NO" sz="2200" dirty="0">
                <a:latin typeface="Arial" panose="020B0604020202020204" pitchFamily="34" charset="0"/>
                <a:cs typeface="Arial" panose="020B0604020202020204" pitchFamily="34" charset="0"/>
              </a:rPr>
              <a:t> familiegrupper som møtes jevnlig.</a:t>
            </a:r>
          </a:p>
          <a:p>
            <a:r>
              <a:rPr lang="nb-NO" sz="1050" dirty="0">
                <a:latin typeface="Arial" panose="020B0604020202020204" pitchFamily="34" charset="0"/>
                <a:cs typeface="Arial" panose="020B0604020202020204" pitchFamily="34" charset="0"/>
              </a:rPr>
              <a:t> </a:t>
            </a:r>
          </a:p>
          <a:p>
            <a:r>
              <a:rPr lang="nb-NO" sz="2200" b="1" dirty="0">
                <a:latin typeface="Arial" panose="020B0604020202020204" pitchFamily="34" charset="0"/>
                <a:cs typeface="Arial" panose="020B0604020202020204" pitchFamily="34" charset="0"/>
              </a:rPr>
              <a:t>3) FORNYELSE OG VEKKELSE – </a:t>
            </a:r>
            <a:r>
              <a:rPr lang="nb-NO" sz="2200" dirty="0">
                <a:latin typeface="Arial" panose="020B0604020202020204" pitchFamily="34" charset="0"/>
                <a:cs typeface="Arial" panose="020B0604020202020204" pitchFamily="34" charset="0"/>
              </a:rPr>
              <a:t>ofte i tider med motstand og forfølgelse. Unngå selvmedlidenhet og offermentalitet. La oss rette ryggen, løfte hodet og frimodig vitne om Guds kjærlighet og vilje. </a:t>
            </a:r>
          </a:p>
          <a:p>
            <a:endParaRPr lang="nb-NO" sz="1050" dirty="0"/>
          </a:p>
          <a:p>
            <a:r>
              <a:rPr lang="nb-NO" sz="2200" b="1" dirty="0">
                <a:latin typeface="Arial" panose="020B0604020202020204" pitchFamily="34" charset="0"/>
                <a:cs typeface="Arial" panose="020B0604020202020204" pitchFamily="34" charset="0"/>
              </a:rPr>
              <a:t>4) GUDS LØFTER. </a:t>
            </a:r>
            <a:r>
              <a:rPr lang="nb-NO" sz="2200" dirty="0">
                <a:latin typeface="Arial" panose="020B0604020202020204" pitchFamily="34" charset="0"/>
                <a:cs typeface="Arial" panose="020B0604020202020204" pitchFamily="34" charset="0"/>
              </a:rPr>
              <a:t>Bekjemp motløshet ved å dele Guds løfter med hverandre, f.eks. 5 Mos 31,8, </a:t>
            </a:r>
            <a:r>
              <a:rPr lang="nb-NO" sz="2200" dirty="0" err="1">
                <a:latin typeface="Arial" panose="020B0604020202020204" pitchFamily="34" charset="0"/>
                <a:cs typeface="Arial" panose="020B0604020202020204" pitchFamily="34" charset="0"/>
              </a:rPr>
              <a:t>Joh</a:t>
            </a:r>
            <a:r>
              <a:rPr lang="nb-NO" sz="2200" dirty="0">
                <a:latin typeface="Arial" panose="020B0604020202020204" pitchFamily="34" charset="0"/>
                <a:cs typeface="Arial" panose="020B0604020202020204" pitchFamily="34" charset="0"/>
              </a:rPr>
              <a:t> 16,33 + mange andre!</a:t>
            </a:r>
          </a:p>
          <a:p>
            <a:endParaRPr lang="nb-NO" sz="1050" dirty="0">
              <a:latin typeface="Arial" panose="020B0604020202020204" pitchFamily="34" charset="0"/>
              <a:cs typeface="Arial" panose="020B0604020202020204" pitchFamily="34" charset="0"/>
            </a:endParaRPr>
          </a:p>
          <a:p>
            <a:r>
              <a:rPr lang="nb-NO" sz="2200" b="1" dirty="0">
                <a:latin typeface="Arial" panose="020B0604020202020204" pitchFamily="34" charset="0"/>
                <a:cs typeface="Arial" panose="020B0604020202020204" pitchFamily="34" charset="0"/>
              </a:rPr>
              <a:t>5) MEDVANDRING.</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Vurdér</a:t>
            </a:r>
            <a:r>
              <a:rPr lang="nb-NO" sz="2200" dirty="0">
                <a:latin typeface="Arial" panose="020B0604020202020204" pitchFamily="34" charset="0"/>
                <a:cs typeface="Arial" panose="020B0604020202020204" pitchFamily="34" charset="0"/>
              </a:rPr>
              <a:t> å danne en gruppe for medvandring der man åpent og fortrolig kan dele utfordringer relatert til kjønn, seksualitet, relasjoner, selvbilde, m.m.</a:t>
            </a:r>
          </a:p>
          <a:p>
            <a:endParaRPr lang="nb-NO" sz="1600" dirty="0"/>
          </a:p>
        </p:txBody>
      </p:sp>
      <p:pic>
        <p:nvPicPr>
          <p:cNvPr id="1026" name="Picture 2" descr="https://tse2.mm.bing.net/th?id=OIP.9K6mAb3cQmNyPvw8ShH7tgHaGN&amp;pid=15.1&amp;P=0&amp;w=218&amp;h=1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977685"/>
            <a:ext cx="1461884" cy="1227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04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tel 3"/>
          <p:cNvSpPr>
            <a:spLocks noGrp="1"/>
          </p:cNvSpPr>
          <p:nvPr>
            <p:ph type="title"/>
          </p:nvPr>
        </p:nvSpPr>
        <p:spPr>
          <a:xfrm>
            <a:off x="2771800" y="44624"/>
            <a:ext cx="5976664" cy="1362456"/>
          </a:xfrm>
          <a:ln>
            <a:miter lim="800000"/>
            <a:headEnd/>
            <a:tailEnd/>
          </a:ln>
          <a:extLst/>
        </p:spPr>
        <p:txBody>
          <a:bodyPr>
            <a:noAutofit/>
          </a:bodyPr>
          <a:lstStyle/>
          <a:p>
            <a:pPr algn="l" eaLnBrk="1" fontAlgn="auto" hangingPunct="1">
              <a:spcAft>
                <a:spcPts val="0"/>
              </a:spcAft>
              <a:defRPr/>
            </a:pPr>
            <a:r>
              <a:rPr lang="nb-NO" sz="4400" dirty="0">
                <a:solidFill>
                  <a:srgbClr val="7030A0"/>
                </a:solidFill>
                <a:latin typeface="Berlin Sans FB Demi" panose="020E0802020502020306" pitchFamily="34" charset="0"/>
              </a:rPr>
              <a:t/>
            </a:r>
            <a:br>
              <a:rPr lang="nb-NO" sz="4400" dirty="0">
                <a:solidFill>
                  <a:srgbClr val="7030A0"/>
                </a:solidFill>
                <a:latin typeface="Berlin Sans FB Demi" panose="020E0802020502020306" pitchFamily="34" charset="0"/>
              </a:rPr>
            </a:br>
            <a:r>
              <a:rPr lang="nb-NO" sz="4400" dirty="0">
                <a:solidFill>
                  <a:srgbClr val="7030A0"/>
                </a:solidFill>
                <a:latin typeface="Berlin Sans FB Demi" panose="020E0802020502020306" pitchFamily="34" charset="0"/>
              </a:rPr>
              <a:t/>
            </a:r>
            <a:br>
              <a:rPr lang="nb-NO" sz="4400" dirty="0">
                <a:solidFill>
                  <a:srgbClr val="7030A0"/>
                </a:solidFill>
                <a:latin typeface="Berlin Sans FB Demi" panose="020E0802020502020306" pitchFamily="34" charset="0"/>
              </a:rPr>
            </a:br>
            <a:r>
              <a:rPr lang="nb-NO" sz="4400" dirty="0">
                <a:solidFill>
                  <a:srgbClr val="7030A0"/>
                </a:solidFill>
                <a:effectLst/>
                <a:latin typeface="Arial Black" panose="020B0A04020102020204" pitchFamily="34" charset="0"/>
              </a:rPr>
              <a:t>Tre </a:t>
            </a:r>
            <a:r>
              <a:rPr lang="nb-NO" sz="4400" dirty="0" err="1">
                <a:solidFill>
                  <a:srgbClr val="7030A0"/>
                </a:solidFill>
                <a:effectLst/>
                <a:latin typeface="Arial Black" panose="020B0A04020102020204" pitchFamily="34" charset="0"/>
              </a:rPr>
              <a:t>grunnpillarer</a:t>
            </a:r>
            <a:r>
              <a:rPr lang="nb-NO" sz="4400" dirty="0">
                <a:solidFill>
                  <a:srgbClr val="7030A0"/>
                </a:solidFill>
                <a:effectLst/>
                <a:latin typeface="Arial Black" panose="020B0A04020102020204" pitchFamily="34" charset="0"/>
              </a:rPr>
              <a:t> </a:t>
            </a:r>
            <a:r>
              <a:rPr lang="nb-NO" sz="4000" dirty="0">
                <a:solidFill>
                  <a:srgbClr val="7030A0"/>
                </a:solidFill>
                <a:effectLst/>
                <a:latin typeface="Arial Black" panose="020B0A04020102020204" pitchFamily="34" charset="0"/>
              </a:rPr>
              <a:t/>
            </a:r>
            <a:br>
              <a:rPr lang="nb-NO" sz="4000" dirty="0">
                <a:solidFill>
                  <a:srgbClr val="7030A0"/>
                </a:solidFill>
                <a:effectLst/>
                <a:latin typeface="Arial Black" panose="020B0A04020102020204" pitchFamily="34" charset="0"/>
              </a:rPr>
            </a:br>
            <a:r>
              <a:rPr lang="nb-NO" sz="3200" dirty="0">
                <a:solidFill>
                  <a:srgbClr val="7030A0"/>
                </a:solidFill>
                <a:effectLst/>
                <a:latin typeface="Arial Black" panose="020B0A04020102020204" pitchFamily="34" charset="0"/>
              </a:rPr>
              <a:t>i bibelsk familieteologi</a:t>
            </a:r>
            <a:endParaRPr lang="nb-NO" sz="4400" dirty="0">
              <a:solidFill>
                <a:srgbClr val="7030A0"/>
              </a:solidFill>
              <a:effectLst/>
              <a:latin typeface="Arial Black" panose="020B0A04020102020204" pitchFamily="34" charset="0"/>
            </a:endParaRPr>
          </a:p>
        </p:txBody>
      </p:sp>
      <p:sp>
        <p:nvSpPr>
          <p:cNvPr id="14338" name="Plassholder for tekst 2"/>
          <p:cNvSpPr>
            <a:spLocks noGrp="1"/>
          </p:cNvSpPr>
          <p:nvPr>
            <p:ph type="body" idx="1"/>
          </p:nvPr>
        </p:nvSpPr>
        <p:spPr>
          <a:xfrm>
            <a:off x="0" y="1556791"/>
            <a:ext cx="9144000" cy="3921531"/>
          </a:xfrm>
        </p:spPr>
        <p:txBody>
          <a:bodyPr>
            <a:normAutofit lnSpcReduction="10000"/>
          </a:bodyPr>
          <a:lstStyle/>
          <a:p>
            <a:pPr algn="ctr" eaLnBrk="1" hangingPunct="1"/>
            <a:r>
              <a:rPr lang="nb-NO" altLang="nb-NO" sz="2400" b="1" dirty="0">
                <a:solidFill>
                  <a:srgbClr val="C00000"/>
                </a:solidFill>
                <a:latin typeface="Arial" panose="020B0604020202020204" pitchFamily="34" charset="0"/>
                <a:cs typeface="Arial" panose="020B0604020202020204" pitchFamily="34" charset="0"/>
              </a:rPr>
              <a:t>1. EKTESKAPET </a:t>
            </a:r>
            <a:r>
              <a:rPr lang="nb-NO" altLang="nb-NO" dirty="0">
                <a:latin typeface="Arial" panose="020B0604020202020204" pitchFamily="34" charset="0"/>
                <a:cs typeface="Arial" panose="020B0604020202020204" pitchFamily="34" charset="0"/>
              </a:rPr>
              <a:t/>
            </a:r>
            <a:br>
              <a:rPr lang="nb-NO" altLang="nb-NO" dirty="0">
                <a:latin typeface="Arial" panose="020B0604020202020204" pitchFamily="34" charset="0"/>
                <a:cs typeface="Arial" panose="020B0604020202020204" pitchFamily="34" charset="0"/>
              </a:rPr>
            </a:br>
            <a:r>
              <a:rPr lang="nb-NO" altLang="nb-NO" sz="2200" dirty="0" err="1">
                <a:solidFill>
                  <a:schemeClr val="tx1"/>
                </a:solidFill>
                <a:latin typeface="Arial" panose="020B0604020202020204" pitchFamily="34" charset="0"/>
                <a:cs typeface="Arial" panose="020B0604020202020204" pitchFamily="34" charset="0"/>
              </a:rPr>
              <a:t>Ekteskapet</a:t>
            </a:r>
            <a:r>
              <a:rPr lang="nb-NO" altLang="nb-NO" sz="2200" dirty="0">
                <a:solidFill>
                  <a:schemeClr val="tx1"/>
                </a:solidFill>
                <a:latin typeface="Arial" panose="020B0604020202020204" pitchFamily="34" charset="0"/>
                <a:cs typeface="Arial" panose="020B0604020202020204" pitchFamily="34" charset="0"/>
              </a:rPr>
              <a:t> er en skaperordning for mann og kvinne, innstiftet av Gud.</a:t>
            </a:r>
            <a:br>
              <a:rPr lang="nb-NO" altLang="nb-NO" sz="2200" dirty="0">
                <a:solidFill>
                  <a:schemeClr val="tx1"/>
                </a:solidFill>
                <a:latin typeface="Arial" panose="020B0604020202020204" pitchFamily="34" charset="0"/>
                <a:cs typeface="Arial" panose="020B0604020202020204" pitchFamily="34" charset="0"/>
              </a:rPr>
            </a:br>
            <a:r>
              <a:rPr lang="nb-NO" altLang="nb-NO" sz="2200" dirty="0">
                <a:solidFill>
                  <a:schemeClr val="tx1"/>
                </a:solidFill>
                <a:latin typeface="Arial" panose="020B0604020202020204" pitchFamily="34" charset="0"/>
                <a:cs typeface="Arial" panose="020B0604020202020204" pitchFamily="34" charset="0"/>
              </a:rPr>
              <a:t>Det er ingen menneskelig oppfinnelse eller «sosial konstruksjon». </a:t>
            </a:r>
            <a:r>
              <a:rPr lang="nb-NO" altLang="nb-NO" sz="2600" dirty="0">
                <a:solidFill>
                  <a:schemeClr val="tx1"/>
                </a:solidFill>
                <a:latin typeface="Arial" panose="020B0604020202020204" pitchFamily="34" charset="0"/>
                <a:cs typeface="Arial" panose="020B0604020202020204" pitchFamily="34" charset="0"/>
              </a:rPr>
              <a:t/>
            </a:r>
            <a:br>
              <a:rPr lang="nb-NO" altLang="nb-NO" sz="2600" dirty="0">
                <a:solidFill>
                  <a:schemeClr val="tx1"/>
                </a:solidFill>
                <a:latin typeface="Arial" panose="020B0604020202020204" pitchFamily="34" charset="0"/>
                <a:cs typeface="Arial" panose="020B0604020202020204" pitchFamily="34" charset="0"/>
              </a:rPr>
            </a:br>
            <a:endParaRPr lang="nb-NO" altLang="nb-NO" sz="1200" dirty="0">
              <a:solidFill>
                <a:schemeClr val="tx1"/>
              </a:solidFill>
              <a:latin typeface="Arial" panose="020B0604020202020204" pitchFamily="34" charset="0"/>
              <a:cs typeface="Arial" panose="020B0604020202020204" pitchFamily="34" charset="0"/>
            </a:endParaRPr>
          </a:p>
          <a:p>
            <a:pPr algn="ctr" eaLnBrk="1" hangingPunct="1"/>
            <a:r>
              <a:rPr lang="nb-NO" altLang="nb-NO" sz="2400" b="1" dirty="0">
                <a:solidFill>
                  <a:srgbClr val="C00000"/>
                </a:solidFill>
                <a:latin typeface="Arial" panose="020B0604020202020204" pitchFamily="34" charset="0"/>
                <a:cs typeface="Arial" panose="020B0604020202020204" pitchFamily="34" charset="0"/>
              </a:rPr>
              <a:t>2. MOR-FAR-BARN-relasjonen </a:t>
            </a:r>
            <a:r>
              <a:rPr lang="nb-NO" altLang="nb-NO" dirty="0">
                <a:latin typeface="Arial" panose="020B0604020202020204" pitchFamily="34" charset="0"/>
                <a:cs typeface="Arial" panose="020B0604020202020204" pitchFamily="34" charset="0"/>
              </a:rPr>
              <a:t/>
            </a:r>
            <a:br>
              <a:rPr lang="nb-NO" altLang="nb-NO" dirty="0">
                <a:latin typeface="Arial" panose="020B0604020202020204" pitchFamily="34" charset="0"/>
                <a:cs typeface="Arial" panose="020B0604020202020204" pitchFamily="34" charset="0"/>
              </a:rPr>
            </a:br>
            <a:r>
              <a:rPr lang="nb-NO" altLang="nb-NO" sz="2200" dirty="0" err="1">
                <a:solidFill>
                  <a:schemeClr val="tx1"/>
                </a:solidFill>
                <a:latin typeface="Arial" panose="020B0604020202020204" pitchFamily="34" charset="0"/>
                <a:cs typeface="Arial" panose="020B0604020202020204" pitchFamily="34" charset="0"/>
              </a:rPr>
              <a:t>Mor-far-barn-relasjonen</a:t>
            </a:r>
            <a:r>
              <a:rPr lang="nb-NO" altLang="nb-NO" sz="2200" dirty="0">
                <a:solidFill>
                  <a:schemeClr val="tx1"/>
                </a:solidFill>
                <a:latin typeface="Arial" panose="020B0604020202020204" pitchFamily="34" charset="0"/>
                <a:cs typeface="Arial" panose="020B0604020202020204" pitchFamily="34" charset="0"/>
              </a:rPr>
              <a:t> er unik og står i en særstilling. </a:t>
            </a:r>
            <a:br>
              <a:rPr lang="nb-NO" altLang="nb-NO" sz="2200" dirty="0">
                <a:solidFill>
                  <a:schemeClr val="tx1"/>
                </a:solidFill>
                <a:latin typeface="Arial" panose="020B0604020202020204" pitchFamily="34" charset="0"/>
                <a:cs typeface="Arial" panose="020B0604020202020204" pitchFamily="34" charset="0"/>
              </a:rPr>
            </a:br>
            <a:r>
              <a:rPr lang="nb-NO" altLang="nb-NO" sz="2200" dirty="0">
                <a:solidFill>
                  <a:schemeClr val="tx1"/>
                </a:solidFill>
                <a:latin typeface="Arial" panose="020B0604020202020204" pitchFamily="34" charset="0"/>
                <a:cs typeface="Arial" panose="020B0604020202020204" pitchFamily="34" charset="0"/>
              </a:rPr>
              <a:t>Den er vesensforskjellig fra alle andre relasjoner.</a:t>
            </a:r>
            <a:r>
              <a:rPr lang="nb-NO" altLang="nb-NO" sz="2200" dirty="0">
                <a:latin typeface="Arial" panose="020B0604020202020204" pitchFamily="34" charset="0"/>
                <a:cs typeface="Arial" panose="020B0604020202020204" pitchFamily="34" charset="0"/>
              </a:rPr>
              <a:t/>
            </a:r>
            <a:br>
              <a:rPr lang="nb-NO" altLang="nb-NO" sz="2200" dirty="0">
                <a:latin typeface="Arial" panose="020B0604020202020204" pitchFamily="34" charset="0"/>
                <a:cs typeface="Arial" panose="020B0604020202020204" pitchFamily="34" charset="0"/>
              </a:rPr>
            </a:br>
            <a:endParaRPr lang="nb-NO" altLang="nb-NO" sz="1200" dirty="0">
              <a:latin typeface="Arial" panose="020B0604020202020204" pitchFamily="34" charset="0"/>
              <a:cs typeface="Arial" panose="020B0604020202020204" pitchFamily="34" charset="0"/>
            </a:endParaRPr>
          </a:p>
          <a:p>
            <a:pPr algn="ctr" eaLnBrk="1" hangingPunct="1"/>
            <a:r>
              <a:rPr lang="nb-NO" altLang="nb-NO" sz="2400" b="1" dirty="0">
                <a:solidFill>
                  <a:srgbClr val="C00000"/>
                </a:solidFill>
                <a:latin typeface="Arial" panose="020B0604020202020204" pitchFamily="34" charset="0"/>
                <a:cs typeface="Arial" panose="020B0604020202020204" pitchFamily="34" charset="0"/>
              </a:rPr>
              <a:t>3. BARNEPERSPEKTIVET</a:t>
            </a:r>
            <a:r>
              <a:rPr lang="nb-NO" altLang="nb-NO" dirty="0">
                <a:latin typeface="Arial" panose="020B0604020202020204" pitchFamily="34" charset="0"/>
                <a:cs typeface="Arial" panose="020B0604020202020204" pitchFamily="34" charset="0"/>
              </a:rPr>
              <a:t/>
            </a:r>
            <a:br>
              <a:rPr lang="nb-NO" altLang="nb-NO" dirty="0">
                <a:latin typeface="Arial" panose="020B0604020202020204" pitchFamily="34" charset="0"/>
                <a:cs typeface="Arial" panose="020B0604020202020204" pitchFamily="34" charset="0"/>
              </a:rPr>
            </a:br>
            <a:r>
              <a:rPr lang="nb-NO" altLang="nb-NO" sz="2200" dirty="0">
                <a:solidFill>
                  <a:schemeClr val="tx1"/>
                </a:solidFill>
                <a:latin typeface="Arial" panose="020B0604020202020204" pitchFamily="34" charset="0"/>
                <a:cs typeface="Arial" panose="020B0604020202020204" pitchFamily="34" charset="0"/>
              </a:rPr>
              <a:t>Barn har en gudgitt rett til sin egen mor og far. Ingen har lov til å </a:t>
            </a:r>
            <a:br>
              <a:rPr lang="nb-NO" altLang="nb-NO" sz="2200" dirty="0">
                <a:solidFill>
                  <a:schemeClr val="tx1"/>
                </a:solidFill>
                <a:latin typeface="Arial" panose="020B0604020202020204" pitchFamily="34" charset="0"/>
                <a:cs typeface="Arial" panose="020B0604020202020204" pitchFamily="34" charset="0"/>
              </a:rPr>
            </a:br>
            <a:r>
              <a:rPr lang="nb-NO" altLang="nb-NO" sz="2200" dirty="0">
                <a:solidFill>
                  <a:schemeClr val="tx1"/>
                </a:solidFill>
                <a:latin typeface="Arial" panose="020B0604020202020204" pitchFamily="34" charset="0"/>
                <a:cs typeface="Arial" panose="020B0604020202020204" pitchFamily="34" charset="0"/>
              </a:rPr>
              <a:t>frata dem denne retten. Verken mor eller far er overflødig.</a:t>
            </a:r>
            <a:br>
              <a:rPr lang="nb-NO" altLang="nb-NO" sz="2200" dirty="0">
                <a:solidFill>
                  <a:schemeClr val="tx1"/>
                </a:solidFill>
                <a:latin typeface="Arial" panose="020B0604020202020204" pitchFamily="34" charset="0"/>
                <a:cs typeface="Arial" panose="020B0604020202020204" pitchFamily="34" charset="0"/>
              </a:rPr>
            </a:br>
            <a:r>
              <a:rPr lang="nb-NO" altLang="nb-NO" sz="2200" dirty="0">
                <a:solidFill>
                  <a:schemeClr val="tx1"/>
                </a:solidFill>
                <a:latin typeface="Arial" panose="020B0604020202020204" pitchFamily="34" charset="0"/>
                <a:cs typeface="Arial" panose="020B0604020202020204" pitchFamily="34" charset="0"/>
              </a:rPr>
              <a:t>Barn er en gave, ikke en «rettighet» eller handelsvare.</a:t>
            </a:r>
            <a:endParaRPr lang="nb-NO" altLang="nb-NO" sz="2200" b="1" i="1" dirty="0">
              <a:solidFill>
                <a:schemeClr val="tx1"/>
              </a:solidFill>
              <a:latin typeface="Arial" panose="020B0604020202020204" pitchFamily="34" charset="0"/>
              <a:cs typeface="Arial" panose="020B0604020202020204" pitchFamily="34" charset="0"/>
            </a:endParaRPr>
          </a:p>
        </p:txBody>
      </p:sp>
      <p:sp>
        <p:nvSpPr>
          <p:cNvPr id="3" name="TekstSylinder 2"/>
          <p:cNvSpPr txBox="1"/>
          <p:nvPr/>
        </p:nvSpPr>
        <p:spPr>
          <a:xfrm>
            <a:off x="1043608" y="5488776"/>
            <a:ext cx="7128792" cy="892552"/>
          </a:xfrm>
          <a:prstGeom prst="rect">
            <a:avLst/>
          </a:prstGeom>
          <a:noFill/>
          <a:ln cmpd="sng">
            <a:solidFill>
              <a:schemeClr val="tx1"/>
            </a:solidFill>
          </a:ln>
        </p:spPr>
        <p:txBody>
          <a:bodyPr wrap="square" rtlCol="0">
            <a:spAutoFit/>
          </a:bodyPr>
          <a:lstStyle/>
          <a:p>
            <a:pPr algn="ctr"/>
            <a:r>
              <a:rPr lang="nb-NO" altLang="nb-NO" b="1" i="1" dirty="0">
                <a:latin typeface="Arial" panose="020B0604020202020204" pitchFamily="34" charset="0"/>
                <a:cs typeface="Arial" panose="020B0604020202020204" pitchFamily="34" charset="0"/>
              </a:rPr>
              <a:t>Den som står fast på disse 3 sannhetene </a:t>
            </a:r>
            <a:br>
              <a:rPr lang="nb-NO" altLang="nb-NO" b="1" i="1" dirty="0">
                <a:latin typeface="Arial" panose="020B0604020202020204" pitchFamily="34" charset="0"/>
                <a:cs typeface="Arial" panose="020B0604020202020204" pitchFamily="34" charset="0"/>
              </a:rPr>
            </a:br>
            <a:r>
              <a:rPr lang="nb-NO" altLang="nb-NO" sz="1600" b="1" i="1" dirty="0">
                <a:latin typeface="Arial" panose="020B0604020202020204" pitchFamily="34" charset="0"/>
                <a:cs typeface="Arial" panose="020B0604020202020204" pitchFamily="34" charset="0"/>
              </a:rPr>
              <a:t>– med Jesus som forbilde og autoritet – </a:t>
            </a:r>
            <a:endParaRPr lang="nb-NO" altLang="nb-NO" b="1" i="1" dirty="0">
              <a:latin typeface="Arial" panose="020B0604020202020204" pitchFamily="34" charset="0"/>
              <a:cs typeface="Arial" panose="020B0604020202020204" pitchFamily="34" charset="0"/>
            </a:endParaRPr>
          </a:p>
          <a:p>
            <a:pPr algn="ctr"/>
            <a:r>
              <a:rPr lang="nb-NO" altLang="nb-NO" b="1" i="1" dirty="0">
                <a:latin typeface="Arial" panose="020B0604020202020204" pitchFamily="34" charset="0"/>
                <a:cs typeface="Arial" panose="020B0604020202020204" pitchFamily="34" charset="0"/>
              </a:rPr>
              <a:t>vil kunne stå støtt i møte med utfordringene som kommer.</a:t>
            </a:r>
          </a:p>
        </p:txBody>
      </p:sp>
      <p:pic>
        <p:nvPicPr>
          <p:cNvPr id="1028" name="Picture 4" descr="http://cdn.sheknows.com/articles/2010/05/family-playing-ball-outs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1"/>
            <a:ext cx="2629508" cy="1748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27020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p:cNvSpPr txBox="1"/>
          <p:nvPr/>
        </p:nvSpPr>
        <p:spPr>
          <a:xfrm>
            <a:off x="467544" y="260648"/>
            <a:ext cx="5040560" cy="1077218"/>
          </a:xfrm>
          <a:prstGeom prst="rect">
            <a:avLst/>
          </a:prstGeom>
          <a:noFill/>
        </p:spPr>
        <p:txBody>
          <a:bodyPr wrap="square" rtlCol="0">
            <a:spAutoFit/>
          </a:bodyPr>
          <a:lstStyle/>
          <a:p>
            <a:r>
              <a:rPr lang="nb-NO" sz="4000" dirty="0">
                <a:solidFill>
                  <a:srgbClr val="7030A0"/>
                </a:solidFill>
                <a:latin typeface="Arial Black" panose="020B0A04020102020204" pitchFamily="34" charset="0"/>
              </a:rPr>
              <a:t>Viktige spørsmål </a:t>
            </a:r>
            <a:r>
              <a:rPr lang="nb-NO" sz="3200" dirty="0">
                <a:solidFill>
                  <a:srgbClr val="7030A0"/>
                </a:solidFill>
                <a:latin typeface="Arial Black" panose="020B0A04020102020204" pitchFamily="34" charset="0"/>
              </a:rPr>
              <a:t/>
            </a:r>
            <a:br>
              <a:rPr lang="nb-NO" sz="3200" dirty="0">
                <a:solidFill>
                  <a:srgbClr val="7030A0"/>
                </a:solidFill>
                <a:latin typeface="Arial Black" panose="020B0A04020102020204" pitchFamily="34" charset="0"/>
              </a:rPr>
            </a:br>
            <a:r>
              <a:rPr lang="nb-NO" sz="2400" dirty="0">
                <a:solidFill>
                  <a:srgbClr val="7030A0"/>
                </a:solidFill>
                <a:latin typeface="Arial Black" panose="020B0A04020102020204" pitchFamily="34" charset="0"/>
              </a:rPr>
              <a:t>om kjønn, samliv og barn</a:t>
            </a:r>
            <a:endParaRPr lang="nb-NO" sz="3200" dirty="0">
              <a:solidFill>
                <a:srgbClr val="7030A0"/>
              </a:solidFill>
              <a:latin typeface="Arial Black" panose="020B0A04020102020204" pitchFamily="34" charset="0"/>
            </a:endParaRPr>
          </a:p>
        </p:txBody>
      </p:sp>
      <p:sp>
        <p:nvSpPr>
          <p:cNvPr id="8" name="TekstSylinder 7"/>
          <p:cNvSpPr txBox="1"/>
          <p:nvPr/>
        </p:nvSpPr>
        <p:spPr>
          <a:xfrm>
            <a:off x="179512" y="1556792"/>
            <a:ext cx="9145016" cy="5070619"/>
          </a:xfrm>
          <a:prstGeom prst="rect">
            <a:avLst/>
          </a:prstGeom>
          <a:noFill/>
        </p:spPr>
        <p:txBody>
          <a:bodyPr wrap="square" rtlCol="0">
            <a:spAutoFit/>
          </a:bodyPr>
          <a:lstStyle/>
          <a:p>
            <a:pPr marL="285750" indent="-285750">
              <a:buFont typeface="Arial" charset="0"/>
              <a:buChar char="•"/>
            </a:pPr>
            <a:r>
              <a:rPr lang="nb-NO" sz="2400" b="1" dirty="0">
                <a:latin typeface="Arial" panose="020B0604020202020204" pitchFamily="34" charset="0"/>
                <a:cs typeface="Arial" panose="020B0604020202020204" pitchFamily="34" charset="0"/>
              </a:rPr>
              <a:t>Er verden og mennesket skapt? Står vi ansvarlige overfor en Skaper? </a:t>
            </a:r>
            <a:r>
              <a:rPr lang="nb-NO" sz="2200" dirty="0">
                <a:latin typeface="Arial" panose="020B0604020202020204" pitchFamily="34" charset="0"/>
                <a:cs typeface="Arial" panose="020B0604020202020204" pitchFamily="34" charset="0"/>
              </a:rPr>
              <a:t>– Eller finnes det ingen autoritet over og utenfor oss?</a:t>
            </a:r>
          </a:p>
          <a:p>
            <a:pPr marL="285750" indent="-285750">
              <a:buFont typeface="Arial" charset="0"/>
              <a:buChar char="•"/>
            </a:pPr>
            <a:endParaRPr lang="nb-NO" sz="1050" dirty="0">
              <a:latin typeface="Arial" panose="020B0604020202020204" pitchFamily="34" charset="0"/>
              <a:cs typeface="Arial" panose="020B0604020202020204" pitchFamily="34" charset="0"/>
            </a:endParaRPr>
          </a:p>
          <a:p>
            <a:pPr marL="285750" indent="-285750">
              <a:buFont typeface="Arial" charset="0"/>
              <a:buChar char="•"/>
            </a:pPr>
            <a:r>
              <a:rPr lang="nb-NO" sz="2400" b="1" dirty="0">
                <a:latin typeface="Arial" panose="020B0604020202020204" pitchFamily="34" charset="0"/>
                <a:cs typeface="Arial" panose="020B0604020202020204" pitchFamily="34" charset="0"/>
              </a:rPr>
              <a:t>Har barn rett til å kjenne sin egen mor og far og deres slekt?</a:t>
            </a:r>
            <a:r>
              <a:rPr lang="nb-NO" sz="2200" b="1" dirty="0">
                <a:latin typeface="Arial" panose="020B0604020202020204" pitchFamily="34" charset="0"/>
                <a:cs typeface="Arial" panose="020B0604020202020204" pitchFamily="34" charset="0"/>
              </a:rPr>
              <a:t> </a:t>
            </a:r>
            <a:r>
              <a:rPr lang="nb-NO" sz="2200" dirty="0">
                <a:latin typeface="Arial" panose="020B0604020202020204" pitchFamily="34" charset="0"/>
                <a:cs typeface="Arial" panose="020B0604020202020204" pitchFamily="34" charset="0"/>
              </a:rPr>
              <a:t>- Eller har biologiske foreldre og slektninger liten betydning? Kan far og mor like gjerne byttes ut med en omsorgsperson av motsatt kjønn? Er planlagt farløshet og </a:t>
            </a:r>
            <a:r>
              <a:rPr lang="nb-NO" sz="2200" dirty="0" err="1">
                <a:latin typeface="Arial" panose="020B0604020202020204" pitchFamily="34" charset="0"/>
                <a:cs typeface="Arial" panose="020B0604020202020204" pitchFamily="34" charset="0"/>
              </a:rPr>
              <a:t>morløshet</a:t>
            </a:r>
            <a:r>
              <a:rPr lang="nb-NO" sz="2200" dirty="0">
                <a:latin typeface="Arial" panose="020B0604020202020204" pitchFamily="34" charset="0"/>
                <a:cs typeface="Arial" panose="020B0604020202020204" pitchFamily="34" charset="0"/>
              </a:rPr>
              <a:t> til barns beste?</a:t>
            </a:r>
          </a:p>
          <a:p>
            <a:endParaRPr lang="nb-NO" sz="1050" dirty="0">
              <a:latin typeface="Arial" panose="020B0604020202020204" pitchFamily="34" charset="0"/>
              <a:cs typeface="Arial" panose="020B0604020202020204" pitchFamily="34" charset="0"/>
            </a:endParaRPr>
          </a:p>
          <a:p>
            <a:pPr marL="285750" indent="-285750">
              <a:buFont typeface="Arial" charset="0"/>
              <a:buChar char="•"/>
            </a:pPr>
            <a:r>
              <a:rPr lang="nb-NO" sz="2400" b="1" dirty="0">
                <a:latin typeface="Arial" panose="020B0604020202020204" pitchFamily="34" charset="0"/>
                <a:cs typeface="Arial" panose="020B0604020202020204" pitchFamily="34" charset="0"/>
              </a:rPr>
              <a:t>Er ekteskapet Guds skaperordning for én mann og </a:t>
            </a:r>
            <a:br>
              <a:rPr lang="nb-NO" sz="2400" b="1" dirty="0">
                <a:latin typeface="Arial" panose="020B0604020202020204" pitchFamily="34" charset="0"/>
                <a:cs typeface="Arial" panose="020B0604020202020204" pitchFamily="34" charset="0"/>
              </a:rPr>
            </a:br>
            <a:r>
              <a:rPr lang="nb-NO" sz="2400" b="1" dirty="0">
                <a:latin typeface="Arial" panose="020B0604020202020204" pitchFamily="34" charset="0"/>
                <a:cs typeface="Arial" panose="020B0604020202020204" pitchFamily="34" charset="0"/>
              </a:rPr>
              <a:t>én kvinne? </a:t>
            </a:r>
            <a:r>
              <a:rPr lang="nb-NO" sz="2400" dirty="0">
                <a:latin typeface="Arial" panose="020B0604020202020204" pitchFamily="34" charset="0"/>
                <a:cs typeface="Arial" panose="020B0604020202020204" pitchFamily="34" charset="0"/>
              </a:rPr>
              <a:t>- Eller er ekteskapet en menneskelig oppfinnelse,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som vi står fritt til å definere som vi måtte ønske?</a:t>
            </a:r>
            <a:br>
              <a:rPr lang="nb-NO" sz="2400" dirty="0">
                <a:latin typeface="Arial" panose="020B0604020202020204" pitchFamily="34" charset="0"/>
                <a:cs typeface="Arial" panose="020B0604020202020204" pitchFamily="34" charset="0"/>
              </a:rPr>
            </a:br>
            <a:endParaRPr lang="nb-NO" sz="1050" dirty="0">
              <a:latin typeface="Arial" panose="020B0604020202020204" pitchFamily="34" charset="0"/>
              <a:cs typeface="Arial" panose="020B0604020202020204" pitchFamily="34" charset="0"/>
            </a:endParaRPr>
          </a:p>
          <a:p>
            <a:pPr marL="285750" indent="-285750">
              <a:buFont typeface="Arial" charset="0"/>
              <a:buChar char="•"/>
            </a:pPr>
            <a:r>
              <a:rPr lang="nb-NO" sz="2400" b="1" dirty="0">
                <a:latin typeface="Arial" panose="020B0604020202020204" pitchFamily="34" charset="0"/>
                <a:cs typeface="Arial" panose="020B0604020202020204" pitchFamily="34" charset="0"/>
              </a:rPr>
              <a:t>Er samliv og ekteskap bare for to personer? </a:t>
            </a:r>
            <a:r>
              <a:rPr lang="nb-NO" sz="2200" dirty="0">
                <a:latin typeface="Arial" panose="020B0604020202020204" pitchFamily="34" charset="0"/>
                <a:cs typeface="Arial" panose="020B0604020202020204" pitchFamily="34" charset="0"/>
              </a:rPr>
              <a:t>- Eller er tre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eller fire personer like bra? Hvorfor? Hvorfor ikke?</a:t>
            </a:r>
          </a:p>
          <a:p>
            <a:endParaRPr lang="nb-NO" sz="1000" dirty="0">
              <a:latin typeface="Arial" panose="020B0604020202020204" pitchFamily="34" charset="0"/>
              <a:cs typeface="Arial" panose="020B0604020202020204" pitchFamily="34" charset="0"/>
            </a:endParaRPr>
          </a:p>
          <a:p>
            <a:pPr marL="285750" indent="-285750">
              <a:buFont typeface="Arial" charset="0"/>
              <a:buChar char="•"/>
            </a:pPr>
            <a:r>
              <a:rPr lang="nb-NO" sz="2400" b="1" dirty="0">
                <a:latin typeface="Arial" panose="020B0604020202020204" pitchFamily="34" charset="0"/>
                <a:cs typeface="Arial" panose="020B0604020202020204" pitchFamily="34" charset="0"/>
              </a:rPr>
              <a:t>Er kjønn bestemt av biologi? </a:t>
            </a:r>
            <a:r>
              <a:rPr lang="nb-NO" sz="2400" dirty="0">
                <a:latin typeface="Arial" panose="020B0604020202020204" pitchFamily="34" charset="0"/>
                <a:cs typeface="Arial" panose="020B0604020202020204" pitchFamily="34" charset="0"/>
              </a:rPr>
              <a:t>Eller av følelser? </a:t>
            </a:r>
            <a:endParaRPr lang="nb-NO" dirty="0">
              <a:latin typeface="Arial" panose="020B0604020202020204" pitchFamily="34" charset="0"/>
              <a:cs typeface="Arial" panose="020B0604020202020204" pitchFamily="34" charset="0"/>
            </a:endParaRPr>
          </a:p>
        </p:txBody>
      </p:sp>
      <p:pic>
        <p:nvPicPr>
          <p:cNvPr id="9" name="Picture 2" descr="Image result for Tee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316574"/>
            <a:ext cx="2232248" cy="1168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05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467544" y="260648"/>
            <a:ext cx="8514219" cy="6532558"/>
          </a:xfrm>
          <a:prstGeom prst="rect">
            <a:avLst/>
          </a:prstGeom>
          <a:noFill/>
          <a:ln w="0">
            <a:noFill/>
          </a:ln>
        </p:spPr>
        <p:txBody>
          <a:bodyPr wrap="square" rtlCol="0">
            <a:spAutoFit/>
          </a:bodyPr>
          <a:lstStyle/>
          <a:p>
            <a:r>
              <a:rPr lang="nb-NO" sz="4000" dirty="0">
                <a:solidFill>
                  <a:srgbClr val="7030A0"/>
                </a:solidFill>
                <a:latin typeface="Arial Black" panose="020B0A04020102020204" pitchFamily="34" charset="0"/>
                <a:cs typeface="Arial" panose="020B0604020202020204" pitchFamily="34" charset="0"/>
              </a:rPr>
              <a:t>  Jesu budskap og eksempel</a:t>
            </a:r>
          </a:p>
          <a:p>
            <a:endParaRPr lang="nb-NO" sz="1050" dirty="0">
              <a:latin typeface="Arial" panose="020B0604020202020204" pitchFamily="34" charset="0"/>
              <a:cs typeface="Arial" panose="020B0604020202020204" pitchFamily="34" charset="0"/>
            </a:endParaRPr>
          </a:p>
          <a:p>
            <a:r>
              <a:rPr lang="nb-NO" sz="2400" dirty="0">
                <a:solidFill>
                  <a:srgbClr val="C00000"/>
                </a:solidFill>
                <a:latin typeface="Berlin Sans FB Demi" panose="020E0802020502020306" pitchFamily="34" charset="0"/>
                <a:cs typeface="Arial" panose="020B0604020202020204" pitchFamily="34" charset="0"/>
                <a:sym typeface="Wingdings"/>
              </a:rPr>
              <a:t></a:t>
            </a:r>
            <a:r>
              <a:rPr lang="nb-NO" sz="2400" dirty="0">
                <a:latin typeface="Berlin Sans FB Demi" panose="020E0802020502020306" pitchFamily="34" charset="0"/>
                <a:cs typeface="Arial" panose="020B0604020202020204" pitchFamily="34" charset="0"/>
                <a:sym typeface="Wingdings"/>
              </a:rPr>
              <a:t> </a:t>
            </a:r>
            <a:r>
              <a:rPr lang="nb-NO" sz="2400" b="1" dirty="0">
                <a:latin typeface="Arial" panose="020B0604020202020204" pitchFamily="34" charset="0"/>
                <a:cs typeface="Arial" panose="020B0604020202020204" pitchFamily="34" charset="0"/>
              </a:rPr>
              <a:t>SKAPT OG ELSKET</a:t>
            </a:r>
            <a:endParaRPr lang="nb-NO" sz="2200" b="1" dirty="0">
              <a:latin typeface="Arial" panose="020B0604020202020204" pitchFamily="34" charset="0"/>
              <a:cs typeface="Arial" panose="020B0604020202020204" pitchFamily="34" charset="0"/>
            </a:endParaRPr>
          </a:p>
          <a:p>
            <a:r>
              <a:rPr lang="nb-NO" sz="2400" dirty="0">
                <a:latin typeface="Arial" panose="020B0604020202020204" pitchFamily="34" charset="0"/>
                <a:cs typeface="Arial" panose="020B0604020202020204" pitchFamily="34" charset="0"/>
              </a:rPr>
              <a:t>Alle mennesker er skapt av Gud og har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samme verdi og menneskeverd. Vi er alle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høyt elsket av Ham. Samtidig lever vi i en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ufullkommen verden, der ikke alt fungerer slik Gud ønsker. </a:t>
            </a:r>
            <a:r>
              <a:rPr lang="nb-NO" sz="2000" dirty="0">
                <a:latin typeface="Arial" panose="020B0604020202020204" pitchFamily="34" charset="0"/>
                <a:cs typeface="Arial" panose="020B0604020202020204" pitchFamily="34" charset="0"/>
              </a:rPr>
              <a:t/>
            </a:r>
            <a:br>
              <a:rPr lang="nb-NO" sz="2000" dirty="0">
                <a:latin typeface="Arial" panose="020B0604020202020204" pitchFamily="34" charset="0"/>
                <a:cs typeface="Arial" panose="020B0604020202020204" pitchFamily="34" charset="0"/>
              </a:rPr>
            </a:br>
            <a:endParaRPr lang="nb-NO" sz="900" dirty="0">
              <a:latin typeface="Arial" panose="020B0604020202020204" pitchFamily="34" charset="0"/>
              <a:cs typeface="Arial" panose="020B0604020202020204" pitchFamily="34" charset="0"/>
            </a:endParaRPr>
          </a:p>
          <a:p>
            <a:r>
              <a:rPr lang="nb-NO" sz="2800" dirty="0">
                <a:solidFill>
                  <a:srgbClr val="C00000"/>
                </a:solidFill>
                <a:latin typeface="Berlin Sans FB Demi" panose="020E0802020502020306" pitchFamily="34" charset="0"/>
                <a:cs typeface="Arial" panose="020B0604020202020204" pitchFamily="34" charset="0"/>
                <a:sym typeface="Wingdings"/>
              </a:rPr>
              <a:t> </a:t>
            </a:r>
            <a:r>
              <a:rPr lang="nb-NO" sz="2400" b="1" dirty="0">
                <a:latin typeface="Arial" panose="020B0604020202020204" pitchFamily="34" charset="0"/>
                <a:cs typeface="Arial" panose="020B0604020202020204" pitchFamily="34" charset="0"/>
              </a:rPr>
              <a:t>NESTEKJÆRLIGHET</a:t>
            </a:r>
          </a:p>
          <a:p>
            <a:r>
              <a:rPr lang="nb-NO" sz="2400" dirty="0">
                <a:latin typeface="Arial" panose="020B0604020202020204" pitchFamily="34" charset="0"/>
                <a:cs typeface="Arial" panose="020B0604020202020204" pitchFamily="34" charset="0"/>
              </a:rPr>
              <a:t>Kristne er kalt til å møte alle mennesker med Jesu kjærlighet – i ord, holdninger og handlinger. Guds ord oppfordrer oss til å vise respekt, vennlighet, likeverd, empati, osv. overfor alle – også dem vi kanskje er dypt uenige med. </a:t>
            </a:r>
            <a:br>
              <a:rPr lang="nb-NO" sz="2400" dirty="0">
                <a:latin typeface="Arial" panose="020B0604020202020204" pitchFamily="34" charset="0"/>
                <a:cs typeface="Arial" panose="020B0604020202020204" pitchFamily="34" charset="0"/>
              </a:rPr>
            </a:br>
            <a:endParaRPr lang="nb-NO" sz="900" dirty="0">
              <a:latin typeface="Arial" panose="020B0604020202020204" pitchFamily="34" charset="0"/>
              <a:cs typeface="Arial" panose="020B0604020202020204" pitchFamily="34" charset="0"/>
            </a:endParaRPr>
          </a:p>
          <a:p>
            <a:r>
              <a:rPr lang="nb-NO" sz="2800" dirty="0">
                <a:solidFill>
                  <a:srgbClr val="C00000"/>
                </a:solidFill>
                <a:latin typeface="Berlin Sans FB Demi" panose="020E0802020502020306" pitchFamily="34" charset="0"/>
                <a:cs typeface="Arial" panose="020B0604020202020204" pitchFamily="34" charset="0"/>
                <a:sym typeface="Wingdings"/>
              </a:rPr>
              <a:t> </a:t>
            </a:r>
            <a:r>
              <a:rPr lang="nb-NO" sz="2400" b="1" dirty="0">
                <a:latin typeface="Arial" panose="020B0604020202020204" pitchFamily="34" charset="0"/>
                <a:cs typeface="Arial" panose="020B0604020202020204" pitchFamily="34" charset="0"/>
              </a:rPr>
              <a:t>NÅDE og SANNHET</a:t>
            </a:r>
          </a:p>
          <a:p>
            <a:r>
              <a:rPr lang="nb-NO" sz="2400" dirty="0">
                <a:latin typeface="Arial" panose="020B0604020202020204" pitchFamily="34" charset="0"/>
                <a:cs typeface="Arial" panose="020B0604020202020204" pitchFamily="34" charset="0"/>
              </a:rPr>
              <a:t>Begge deler er nødvendig og bibelsk – ikke bare </a:t>
            </a:r>
            <a:r>
              <a:rPr lang="nb-NO" sz="2400" i="1" dirty="0">
                <a:latin typeface="Arial" panose="020B0604020202020204" pitchFamily="34" charset="0"/>
                <a:cs typeface="Arial" panose="020B0604020202020204" pitchFamily="34" charset="0"/>
              </a:rPr>
              <a:t>nåde</a:t>
            </a:r>
            <a:r>
              <a:rPr lang="nb-NO" sz="2400" dirty="0">
                <a:latin typeface="Arial" panose="020B0604020202020204" pitchFamily="34" charset="0"/>
                <a:cs typeface="Arial" panose="020B0604020202020204" pitchFamily="34" charset="0"/>
              </a:rPr>
              <a:t> eller bare </a:t>
            </a:r>
            <a:r>
              <a:rPr lang="nb-NO" sz="2400" i="1" dirty="0">
                <a:latin typeface="Arial" panose="020B0604020202020204" pitchFamily="34" charset="0"/>
                <a:cs typeface="Arial" panose="020B0604020202020204" pitchFamily="34" charset="0"/>
              </a:rPr>
              <a:t>sannhet</a:t>
            </a:r>
            <a:r>
              <a:rPr lang="nb-NO" sz="2400" dirty="0">
                <a:latin typeface="Arial" panose="020B0604020202020204" pitchFamily="34" charset="0"/>
                <a:cs typeface="Arial" panose="020B0604020202020204" pitchFamily="34" charset="0"/>
              </a:rPr>
              <a:t>. Det er som to vinger, to årer, to togskinner. Begge er viktige og uunnværlige. </a:t>
            </a:r>
            <a:r>
              <a:rPr lang="nb-NO" sz="2000" dirty="0">
                <a:latin typeface="Arial" panose="020B0604020202020204" pitchFamily="34" charset="0"/>
                <a:cs typeface="Arial" panose="020B0604020202020204" pitchFamily="34" charset="0"/>
              </a:rPr>
              <a:t>(Se </a:t>
            </a:r>
            <a:r>
              <a:rPr lang="nb-NO" sz="2000" dirty="0" err="1">
                <a:latin typeface="Arial" panose="020B0604020202020204" pitchFamily="34" charset="0"/>
                <a:cs typeface="Arial" panose="020B0604020202020204" pitchFamily="34" charset="0"/>
              </a:rPr>
              <a:t>Joh</a:t>
            </a:r>
            <a:r>
              <a:rPr lang="nb-NO" sz="2000" dirty="0">
                <a:latin typeface="Arial" panose="020B0604020202020204" pitchFamily="34" charset="0"/>
                <a:cs typeface="Arial" panose="020B0604020202020204" pitchFamily="34" charset="0"/>
              </a:rPr>
              <a:t> 1,14.17 og Ef 4,15)</a:t>
            </a:r>
          </a:p>
          <a:p>
            <a:endParaRPr lang="nb-NO" sz="600" dirty="0">
              <a:latin typeface="Arial" panose="020B0604020202020204" pitchFamily="34" charset="0"/>
              <a:cs typeface="Arial" panose="020B0604020202020204" pitchFamily="34" charset="0"/>
            </a:endParaRPr>
          </a:p>
        </p:txBody>
      </p:sp>
      <p:pic>
        <p:nvPicPr>
          <p:cNvPr id="5" name="Picture 2" descr="Image result for Tee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1664" y="1052736"/>
            <a:ext cx="2162784"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13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41784" y="692696"/>
            <a:ext cx="8478688" cy="792088"/>
          </a:xfrm>
          <a:extLst/>
        </p:spPr>
        <p:txBody>
          <a:bodyPr/>
          <a:lstStyle/>
          <a:p>
            <a:pPr>
              <a:defRPr/>
            </a:pPr>
            <a:r>
              <a:rPr lang="nb-NO" sz="4000" dirty="0">
                <a:solidFill>
                  <a:srgbClr val="7030A0"/>
                </a:solidFill>
                <a:effectLst/>
                <a:latin typeface="Arial Black" panose="020B0A04020102020204" pitchFamily="34" charset="0"/>
              </a:rPr>
              <a:t>Noen sentrale årstall</a:t>
            </a:r>
            <a:br>
              <a:rPr lang="nb-NO" sz="4000" dirty="0">
                <a:solidFill>
                  <a:srgbClr val="7030A0"/>
                </a:solidFill>
                <a:effectLst/>
                <a:latin typeface="Arial Black" panose="020B0A04020102020204" pitchFamily="34" charset="0"/>
              </a:rPr>
            </a:br>
            <a:r>
              <a:rPr lang="nb-NO" sz="2800" dirty="0">
                <a:solidFill>
                  <a:srgbClr val="7030A0"/>
                </a:solidFill>
                <a:effectLst/>
                <a:latin typeface="Arial Black" panose="020B0A04020102020204" pitchFamily="34" charset="0"/>
              </a:rPr>
              <a:t>i norsk lovgivning </a:t>
            </a:r>
            <a:endParaRPr lang="nb-NO" sz="4400" dirty="0">
              <a:solidFill>
                <a:srgbClr val="7030A0"/>
              </a:solidFill>
              <a:effectLst/>
              <a:latin typeface="Arial Black" panose="020B0A04020102020204" pitchFamily="34" charset="0"/>
            </a:endParaRPr>
          </a:p>
        </p:txBody>
      </p:sp>
      <p:sp>
        <p:nvSpPr>
          <p:cNvPr id="14" name="Pil høyre 13"/>
          <p:cNvSpPr/>
          <p:nvPr/>
        </p:nvSpPr>
        <p:spPr>
          <a:xfrm>
            <a:off x="-108520" y="3645024"/>
            <a:ext cx="9073008"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TekstSylinder 15"/>
          <p:cNvSpPr txBox="1"/>
          <p:nvPr/>
        </p:nvSpPr>
        <p:spPr>
          <a:xfrm>
            <a:off x="179512" y="3759423"/>
            <a:ext cx="9001000" cy="461665"/>
          </a:xfrm>
          <a:prstGeom prst="rect">
            <a:avLst/>
          </a:prstGeom>
          <a:noFill/>
        </p:spPr>
        <p:txBody>
          <a:bodyPr wrap="square" rtlCol="0">
            <a:spAutoFit/>
          </a:bodyPr>
          <a:lstStyle/>
          <a:p>
            <a:r>
              <a:rPr lang="nb-NO" sz="2400" b="1" dirty="0">
                <a:solidFill>
                  <a:schemeClr val="bg1"/>
                </a:solidFill>
                <a:latin typeface="+mj-lt"/>
              </a:rPr>
              <a:t>  1972</a:t>
            </a:r>
            <a:r>
              <a:rPr lang="nb-NO" b="1" dirty="0">
                <a:latin typeface="+mj-lt"/>
              </a:rPr>
              <a:t>	                      </a:t>
            </a:r>
            <a:r>
              <a:rPr lang="nb-NO" sz="2400" b="1" dirty="0">
                <a:solidFill>
                  <a:schemeClr val="bg1"/>
                </a:solidFill>
                <a:latin typeface="+mj-lt"/>
              </a:rPr>
              <a:t>1993</a:t>
            </a:r>
            <a:r>
              <a:rPr lang="nb-NO" b="1" dirty="0">
                <a:latin typeface="+mj-lt"/>
              </a:rPr>
              <a:t>	       </a:t>
            </a:r>
            <a:r>
              <a:rPr lang="nb-NO" sz="2400" b="1" dirty="0">
                <a:solidFill>
                  <a:schemeClr val="bg1"/>
                </a:solidFill>
                <a:latin typeface="+mj-lt"/>
              </a:rPr>
              <a:t>2008</a:t>
            </a:r>
            <a:r>
              <a:rPr lang="nb-NO" b="1" dirty="0">
                <a:latin typeface="+mj-lt"/>
              </a:rPr>
              <a:t>	</a:t>
            </a:r>
            <a:r>
              <a:rPr lang="nb-NO" b="1" dirty="0">
                <a:solidFill>
                  <a:schemeClr val="bg1"/>
                </a:solidFill>
              </a:rPr>
              <a:t>     </a:t>
            </a:r>
            <a:r>
              <a:rPr lang="nb-NO" sz="2400" b="1" dirty="0">
                <a:solidFill>
                  <a:schemeClr val="bg1"/>
                </a:solidFill>
                <a:latin typeface="Arial" panose="020B0604020202020204" pitchFamily="34" charset="0"/>
                <a:cs typeface="Arial" panose="020B0604020202020204" pitchFamily="34" charset="0"/>
              </a:rPr>
              <a:t>2016</a:t>
            </a:r>
            <a:r>
              <a:rPr lang="nb-NO" b="1" dirty="0">
                <a:solidFill>
                  <a:schemeClr val="bg1"/>
                </a:solidFill>
              </a:rPr>
              <a:t>       </a:t>
            </a:r>
            <a:r>
              <a:rPr lang="nb-NO" sz="2400" b="1" dirty="0">
                <a:solidFill>
                  <a:schemeClr val="bg1"/>
                </a:solidFill>
                <a:latin typeface="+mj-lt"/>
              </a:rPr>
              <a:t>2017         ?</a:t>
            </a:r>
            <a:endParaRPr lang="nb-NO" b="1" dirty="0">
              <a:solidFill>
                <a:schemeClr val="bg1"/>
              </a:solidFill>
              <a:latin typeface="+mj-lt"/>
            </a:endParaRPr>
          </a:p>
        </p:txBody>
      </p:sp>
      <p:sp>
        <p:nvSpPr>
          <p:cNvPr id="18" name="TekstSylinder 17"/>
          <p:cNvSpPr txBox="1"/>
          <p:nvPr/>
        </p:nvSpPr>
        <p:spPr>
          <a:xfrm>
            <a:off x="467544" y="1819601"/>
            <a:ext cx="2520280" cy="1569660"/>
          </a:xfrm>
          <a:prstGeom prst="rect">
            <a:avLst/>
          </a:prstGeom>
          <a:noFill/>
        </p:spPr>
        <p:txBody>
          <a:bodyPr wrap="square" rtlCol="0">
            <a:spAutoFit/>
          </a:bodyPr>
          <a:lstStyle/>
          <a:p>
            <a:r>
              <a:rPr lang="nb-NO" sz="2400" dirty="0">
                <a:latin typeface="+mj-lt"/>
              </a:rPr>
              <a:t>Forbud mot samboerskap og homoseksuell atferd avskaffet.</a:t>
            </a:r>
          </a:p>
        </p:txBody>
      </p:sp>
      <p:cxnSp>
        <p:nvCxnSpPr>
          <p:cNvPr id="20" name="Rett linje 19"/>
          <p:cNvCxnSpPr/>
          <p:nvPr/>
        </p:nvCxnSpPr>
        <p:spPr>
          <a:xfrm flipH="1">
            <a:off x="896683" y="3356992"/>
            <a:ext cx="218933" cy="330422"/>
          </a:xfrm>
          <a:prstGeom prst="line">
            <a:avLst/>
          </a:prstGeom>
          <a:ln>
            <a:solidFill>
              <a:schemeClr val="tx1"/>
            </a:solidFill>
            <a:headEnd type="triangle" w="med" len="med"/>
            <a:tailEnd type="none" w="med" len="med"/>
          </a:ln>
        </p:spPr>
        <p:style>
          <a:lnRef idx="2">
            <a:schemeClr val="dk1"/>
          </a:lnRef>
          <a:fillRef idx="0">
            <a:schemeClr val="dk1"/>
          </a:fillRef>
          <a:effectRef idx="1">
            <a:schemeClr val="dk1"/>
          </a:effectRef>
          <a:fontRef idx="minor">
            <a:schemeClr val="tx1"/>
          </a:fontRef>
        </p:style>
      </p:cxnSp>
      <p:sp>
        <p:nvSpPr>
          <p:cNvPr id="29" name="Rektangel 28"/>
          <p:cNvSpPr/>
          <p:nvPr/>
        </p:nvSpPr>
        <p:spPr>
          <a:xfrm>
            <a:off x="827584" y="4725144"/>
            <a:ext cx="2718048" cy="1200329"/>
          </a:xfrm>
          <a:prstGeom prst="rect">
            <a:avLst/>
          </a:prstGeom>
        </p:spPr>
        <p:txBody>
          <a:bodyPr wrap="square">
            <a:spAutoFit/>
          </a:bodyPr>
          <a:lstStyle/>
          <a:p>
            <a:pPr lvl="0"/>
            <a:r>
              <a:rPr lang="nb-NO" altLang="nb-NO" sz="2400" dirty="0">
                <a:solidFill>
                  <a:prstClr val="black"/>
                </a:solidFill>
                <a:latin typeface="Arial" panose="020B0604020202020204" pitchFamily="34" charset="0"/>
                <a:cs typeface="Arial" panose="020B0604020202020204" pitchFamily="34" charset="0"/>
              </a:rPr>
              <a:t>Partnerskapsloven for par av samme kjønn ble innført.</a:t>
            </a:r>
            <a:endParaRPr lang="nb-NO" sz="2400" dirty="0">
              <a:solidFill>
                <a:prstClr val="black"/>
              </a:solidFill>
            </a:endParaRPr>
          </a:p>
        </p:txBody>
      </p:sp>
      <p:sp>
        <p:nvSpPr>
          <p:cNvPr id="30" name="TekstSylinder 29"/>
          <p:cNvSpPr txBox="1"/>
          <p:nvPr/>
        </p:nvSpPr>
        <p:spPr>
          <a:xfrm>
            <a:off x="3995936" y="1827737"/>
            <a:ext cx="2178497" cy="1569660"/>
          </a:xfrm>
          <a:prstGeom prst="rect">
            <a:avLst/>
          </a:prstGeom>
          <a:noFill/>
        </p:spPr>
        <p:txBody>
          <a:bodyPr wrap="square" rtlCol="0">
            <a:spAutoFit/>
          </a:bodyPr>
          <a:lstStyle/>
          <a:p>
            <a:r>
              <a:rPr lang="nb-NO" sz="2400" dirty="0">
                <a:latin typeface="+mj-lt"/>
              </a:rPr>
              <a:t>Kjønnsnøytral ekteskapslov </a:t>
            </a:r>
            <a:br>
              <a:rPr lang="nb-NO" sz="2400" dirty="0">
                <a:latin typeface="+mj-lt"/>
              </a:rPr>
            </a:br>
            <a:r>
              <a:rPr lang="nb-NO" sz="2400" dirty="0">
                <a:latin typeface="+mj-lt"/>
              </a:rPr>
              <a:t>+ endringer i </a:t>
            </a:r>
            <a:br>
              <a:rPr lang="nb-NO" sz="2400" dirty="0">
                <a:latin typeface="+mj-lt"/>
              </a:rPr>
            </a:br>
            <a:r>
              <a:rPr lang="nb-NO" sz="2400" dirty="0">
                <a:latin typeface="+mj-lt"/>
              </a:rPr>
              <a:t>4 andre lover.</a:t>
            </a:r>
          </a:p>
        </p:txBody>
      </p:sp>
      <p:cxnSp>
        <p:nvCxnSpPr>
          <p:cNvPr id="31" name="Rett linje 30"/>
          <p:cNvCxnSpPr>
            <a:cxnSpLocks/>
          </p:cNvCxnSpPr>
          <p:nvPr/>
        </p:nvCxnSpPr>
        <p:spPr>
          <a:xfrm flipV="1">
            <a:off x="2460095" y="4278287"/>
            <a:ext cx="311705" cy="446857"/>
          </a:xfrm>
          <a:prstGeom prst="line">
            <a:avLst/>
          </a:prstGeom>
          <a:ln>
            <a:solidFill>
              <a:schemeClr val="tx1"/>
            </a:solidFill>
            <a:headEnd type="triangle" w="med" len="med"/>
            <a:tailEnd type="none" w="med" len="med"/>
          </a:ln>
        </p:spPr>
        <p:style>
          <a:lnRef idx="2">
            <a:schemeClr val="dk1"/>
          </a:lnRef>
          <a:fillRef idx="0">
            <a:schemeClr val="dk1"/>
          </a:fillRef>
          <a:effectRef idx="1">
            <a:schemeClr val="dk1"/>
          </a:effectRef>
          <a:fontRef idx="minor">
            <a:schemeClr val="tx1"/>
          </a:fontRef>
        </p:style>
      </p:cxnSp>
      <p:cxnSp>
        <p:nvCxnSpPr>
          <p:cNvPr id="36" name="Rett linje 35"/>
          <p:cNvCxnSpPr>
            <a:cxnSpLocks/>
          </p:cNvCxnSpPr>
          <p:nvPr/>
        </p:nvCxnSpPr>
        <p:spPr>
          <a:xfrm>
            <a:off x="4752020" y="3366741"/>
            <a:ext cx="0" cy="335483"/>
          </a:xfrm>
          <a:prstGeom prst="line">
            <a:avLst/>
          </a:prstGeom>
          <a:ln>
            <a:solidFill>
              <a:schemeClr val="tx1"/>
            </a:solidFill>
            <a:headEnd type="triangle" w="med" len="med"/>
            <a:tailEnd type="none" w="med" len="med"/>
          </a:ln>
        </p:spPr>
        <p:style>
          <a:lnRef idx="2">
            <a:schemeClr val="dk1"/>
          </a:lnRef>
          <a:fillRef idx="0">
            <a:schemeClr val="dk1"/>
          </a:fillRef>
          <a:effectRef idx="1">
            <a:schemeClr val="dk1"/>
          </a:effectRef>
          <a:fontRef idx="minor">
            <a:schemeClr val="tx1"/>
          </a:fontRef>
        </p:style>
      </p:cxnSp>
      <p:sp>
        <p:nvSpPr>
          <p:cNvPr id="41" name="TekstSylinder 40"/>
          <p:cNvSpPr txBox="1"/>
          <p:nvPr/>
        </p:nvSpPr>
        <p:spPr>
          <a:xfrm>
            <a:off x="6216335" y="4739660"/>
            <a:ext cx="2820161" cy="1569660"/>
          </a:xfrm>
          <a:prstGeom prst="rect">
            <a:avLst/>
          </a:prstGeom>
          <a:noFill/>
        </p:spPr>
        <p:txBody>
          <a:bodyPr wrap="square" rtlCol="0">
            <a:spAutoFit/>
          </a:bodyPr>
          <a:lstStyle/>
          <a:p>
            <a:r>
              <a:rPr lang="nb-NO" sz="2400" dirty="0">
                <a:latin typeface="+mj-lt"/>
              </a:rPr>
              <a:t>Den norske kirke omdefinerte ekte-skapet og innførte likekjønnet liturgi.</a:t>
            </a:r>
          </a:p>
        </p:txBody>
      </p:sp>
      <p:cxnSp>
        <p:nvCxnSpPr>
          <p:cNvPr id="52" name="Rett linje 51"/>
          <p:cNvCxnSpPr/>
          <p:nvPr/>
        </p:nvCxnSpPr>
        <p:spPr>
          <a:xfrm flipV="1">
            <a:off x="7482399" y="4293096"/>
            <a:ext cx="0" cy="432048"/>
          </a:xfrm>
          <a:prstGeom prst="line">
            <a:avLst/>
          </a:prstGeom>
          <a:ln>
            <a:solidFill>
              <a:schemeClr val="tx1"/>
            </a:solidFill>
            <a:headEnd type="triangle" w="med" len="med"/>
            <a:tailEnd type="none" w="med" len="med"/>
          </a:ln>
        </p:spPr>
        <p:style>
          <a:lnRef idx="2">
            <a:schemeClr val="dk1"/>
          </a:lnRef>
          <a:fillRef idx="0">
            <a:schemeClr val="dk1"/>
          </a:fillRef>
          <a:effectRef idx="1">
            <a:schemeClr val="dk1"/>
          </a:effectRef>
          <a:fontRef idx="minor">
            <a:schemeClr val="tx1"/>
          </a:fontRef>
        </p:style>
      </p:cxnSp>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216" y="1823467"/>
            <a:ext cx="2295525" cy="1533525"/>
          </a:xfrm>
          <a:prstGeom prst="rect">
            <a:avLst/>
          </a:prstGeom>
        </p:spPr>
      </p:pic>
      <p:sp>
        <p:nvSpPr>
          <p:cNvPr id="7" name="TekstSylinder 6">
            <a:extLst>
              <a:ext uri="{FF2B5EF4-FFF2-40B4-BE49-F238E27FC236}">
                <a16:creationId xmlns="" xmlns:a16="http://schemas.microsoft.com/office/drawing/2014/main" id="{15D86130-A49E-4A14-865F-52565BC85671}"/>
              </a:ext>
            </a:extLst>
          </p:cNvPr>
          <p:cNvSpPr txBox="1"/>
          <p:nvPr/>
        </p:nvSpPr>
        <p:spPr>
          <a:xfrm>
            <a:off x="3942183" y="4725144"/>
            <a:ext cx="2213993" cy="1200329"/>
          </a:xfrm>
          <a:prstGeom prst="rect">
            <a:avLst/>
          </a:prstGeom>
          <a:noFill/>
        </p:spPr>
        <p:txBody>
          <a:bodyPr wrap="square" rtlCol="0">
            <a:spAutoFit/>
          </a:bodyPr>
          <a:lstStyle/>
          <a:p>
            <a:r>
              <a:rPr lang="nb-NO" sz="2400" dirty="0">
                <a:latin typeface="Arial" panose="020B0604020202020204" pitchFamily="34" charset="0"/>
                <a:cs typeface="Arial" panose="020B0604020202020204" pitchFamily="34" charset="0"/>
              </a:rPr>
              <a:t>Lov om endring av juridisk kjønn.</a:t>
            </a:r>
          </a:p>
        </p:txBody>
      </p:sp>
      <p:cxnSp>
        <p:nvCxnSpPr>
          <p:cNvPr id="21" name="Rett linje 20">
            <a:extLst>
              <a:ext uri="{FF2B5EF4-FFF2-40B4-BE49-F238E27FC236}">
                <a16:creationId xmlns="" xmlns:a16="http://schemas.microsoft.com/office/drawing/2014/main" id="{EA7D8477-ABDE-4751-B8DD-34C5F3D564FA}"/>
              </a:ext>
            </a:extLst>
          </p:cNvPr>
          <p:cNvCxnSpPr>
            <a:cxnSpLocks/>
          </p:cNvCxnSpPr>
          <p:nvPr/>
        </p:nvCxnSpPr>
        <p:spPr>
          <a:xfrm flipV="1">
            <a:off x="5364088" y="4278287"/>
            <a:ext cx="750159" cy="590874"/>
          </a:xfrm>
          <a:prstGeom prst="line">
            <a:avLst/>
          </a:prstGeom>
          <a:ln>
            <a:solidFill>
              <a:schemeClr val="tx1"/>
            </a:solidFill>
            <a:headEnd type="triangle" w="med" len="med"/>
            <a:tailEnd type="none" w="med" len="med"/>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13298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1"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467544" y="260648"/>
            <a:ext cx="8136904" cy="1440160"/>
          </a:xfrm>
          <a:ln>
            <a:miter lim="800000"/>
            <a:headEnd/>
            <a:tailEnd/>
          </a:ln>
          <a:extLst/>
        </p:spPr>
        <p:txBody>
          <a:bodyPr/>
          <a:lstStyle/>
          <a:p>
            <a:pPr algn="ctr">
              <a:lnSpc>
                <a:spcPts val="4800"/>
              </a:lnSpc>
              <a:defRPr/>
            </a:pPr>
            <a:r>
              <a:rPr lang="nb-NO" sz="4000" dirty="0">
                <a:solidFill>
                  <a:srgbClr val="7030A0"/>
                </a:solidFill>
                <a:effectLst/>
                <a:latin typeface="Arial Black" panose="020B0A04020102020204" pitchFamily="34" charset="0"/>
              </a:rPr>
              <a:t>Juni 2008: Stortinget vedtok radikale endringer i 5 lover</a:t>
            </a:r>
          </a:p>
        </p:txBody>
      </p:sp>
      <p:sp>
        <p:nvSpPr>
          <p:cNvPr id="3" name="Undertittel 2"/>
          <p:cNvSpPr>
            <a:spLocks noGrp="1"/>
          </p:cNvSpPr>
          <p:nvPr>
            <p:ph type="subTitle" idx="1"/>
          </p:nvPr>
        </p:nvSpPr>
        <p:spPr>
          <a:xfrm>
            <a:off x="251520" y="1844824"/>
            <a:ext cx="8892480" cy="4941168"/>
          </a:xfrm>
        </p:spPr>
        <p:txBody>
          <a:bodyPr>
            <a:normAutofit/>
          </a:bodyPr>
          <a:lstStyle/>
          <a:p>
            <a:pPr marL="514350" marR="0" indent="-514350" algn="l">
              <a:buFont typeface="Wingdings 2" pitchFamily="18" charset="2"/>
              <a:buAutoNum type="arabicParenR"/>
            </a:pPr>
            <a:r>
              <a:rPr lang="nb-NO" altLang="nb-NO" b="1" dirty="0">
                <a:solidFill>
                  <a:srgbClr val="C00000"/>
                </a:solidFill>
                <a:latin typeface="Arial" panose="020B0604020202020204" pitchFamily="34" charset="0"/>
                <a:cs typeface="Arial" panose="020B0604020202020204" pitchFamily="34" charset="0"/>
              </a:rPr>
              <a:t>Ekteskapsloven §1</a:t>
            </a:r>
            <a:r>
              <a:rPr lang="nb-NO" altLang="nb-NO" dirty="0">
                <a:solidFill>
                  <a:schemeClr val="tx1"/>
                </a:solidFill>
                <a:latin typeface="Arial" panose="020B0604020202020204" pitchFamily="34" charset="0"/>
                <a:cs typeface="Arial" panose="020B0604020202020204" pitchFamily="34" charset="0"/>
              </a:rPr>
              <a:t>: Kjønnsnøytral </a:t>
            </a:r>
            <a:br>
              <a:rPr lang="nb-NO" altLang="nb-NO" dirty="0">
                <a:solidFill>
                  <a:schemeClr val="tx1"/>
                </a:solidFill>
                <a:latin typeface="Arial" panose="020B0604020202020204" pitchFamily="34" charset="0"/>
                <a:cs typeface="Arial" panose="020B0604020202020204" pitchFamily="34" charset="0"/>
              </a:rPr>
            </a:br>
            <a:r>
              <a:rPr lang="nb-NO" altLang="nb-NO" dirty="0">
                <a:solidFill>
                  <a:schemeClr val="tx1"/>
                </a:solidFill>
                <a:latin typeface="Arial" panose="020B0604020202020204" pitchFamily="34" charset="0"/>
                <a:cs typeface="Arial" panose="020B0604020202020204" pitchFamily="34" charset="0"/>
              </a:rPr>
              <a:t>definisjon – </a:t>
            </a:r>
            <a:r>
              <a:rPr lang="nb-NO" altLang="nb-NO" i="1" dirty="0">
                <a:solidFill>
                  <a:schemeClr val="tx1"/>
                </a:solidFill>
                <a:latin typeface="Arial" panose="020B0604020202020204" pitchFamily="34" charset="0"/>
                <a:cs typeface="Arial" panose="020B0604020202020204" pitchFamily="34" charset="0"/>
              </a:rPr>
              <a:t>«</a:t>
            </a:r>
            <a:r>
              <a:rPr lang="nb-NO" i="1" dirty="0">
                <a:solidFill>
                  <a:schemeClr val="tx1"/>
                </a:solidFill>
              </a:rPr>
              <a:t>To personer av motsatt </a:t>
            </a:r>
            <a:br>
              <a:rPr lang="nb-NO" i="1" dirty="0">
                <a:solidFill>
                  <a:schemeClr val="tx1"/>
                </a:solidFill>
              </a:rPr>
            </a:br>
            <a:r>
              <a:rPr lang="nb-NO" i="1" dirty="0">
                <a:solidFill>
                  <a:schemeClr val="tx1"/>
                </a:solidFill>
              </a:rPr>
              <a:t>eller samme kjønn kan inngå ekteskap.</a:t>
            </a:r>
            <a:r>
              <a:rPr lang="nb-NO" altLang="nb-NO" i="1" dirty="0">
                <a:solidFill>
                  <a:schemeClr val="tx1"/>
                </a:solidFill>
                <a:latin typeface="Arial" panose="020B0604020202020204" pitchFamily="34" charset="0"/>
                <a:cs typeface="Arial" panose="020B0604020202020204" pitchFamily="34" charset="0"/>
              </a:rPr>
              <a:t>»</a:t>
            </a:r>
          </a:p>
          <a:p>
            <a:pPr marL="514350" marR="0" indent="-514350" algn="l">
              <a:buFont typeface="Wingdings 2" pitchFamily="18" charset="2"/>
              <a:buAutoNum type="arabicParenR"/>
            </a:pPr>
            <a:r>
              <a:rPr lang="nb-NO" altLang="nb-NO" sz="2400" b="1" dirty="0">
                <a:solidFill>
                  <a:srgbClr val="C00000"/>
                </a:solidFill>
                <a:latin typeface="Arial" panose="020B0604020202020204" pitchFamily="34" charset="0"/>
                <a:cs typeface="Arial" panose="020B0604020202020204" pitchFamily="34" charset="0"/>
              </a:rPr>
              <a:t>Bioteknologiloven</a:t>
            </a:r>
            <a:r>
              <a:rPr lang="nb-NO" altLang="nb-NO" sz="2400" dirty="0">
                <a:solidFill>
                  <a:schemeClr val="tx1"/>
                </a:solidFill>
                <a:latin typeface="Arial" panose="020B0604020202020204" pitchFamily="34" charset="0"/>
                <a:cs typeface="Arial" panose="020B0604020202020204" pitchFamily="34" charset="0"/>
              </a:rPr>
              <a:t>: To kvinner i parforhold får statens </a:t>
            </a:r>
            <a:br>
              <a:rPr lang="nb-NO" altLang="nb-NO" sz="2400" dirty="0">
                <a:solidFill>
                  <a:schemeClr val="tx1"/>
                </a:solidFill>
                <a:latin typeface="Arial" panose="020B0604020202020204" pitchFamily="34" charset="0"/>
                <a:cs typeface="Arial" panose="020B0604020202020204" pitchFamily="34" charset="0"/>
              </a:rPr>
            </a:br>
            <a:r>
              <a:rPr lang="nb-NO" altLang="nb-NO" sz="2400" dirty="0">
                <a:solidFill>
                  <a:schemeClr val="tx1"/>
                </a:solidFill>
                <a:latin typeface="Arial" panose="020B0604020202020204" pitchFamily="34" charset="0"/>
                <a:cs typeface="Arial" panose="020B0604020202020204" pitchFamily="34" charset="0"/>
              </a:rPr>
              <a:t>hjelp til å føde barn ved assistert befruktning med sæd fra en donor.</a:t>
            </a:r>
          </a:p>
          <a:p>
            <a:pPr marL="514350" marR="0" indent="-514350" algn="l">
              <a:buFont typeface="Wingdings 2" pitchFamily="18" charset="2"/>
              <a:buAutoNum type="arabicParenR"/>
            </a:pPr>
            <a:r>
              <a:rPr lang="nb-NO" altLang="nb-NO" sz="2400" b="1" dirty="0">
                <a:solidFill>
                  <a:srgbClr val="C00000"/>
                </a:solidFill>
                <a:latin typeface="Arial" panose="020B0604020202020204" pitchFamily="34" charset="0"/>
                <a:cs typeface="Arial" panose="020B0604020202020204" pitchFamily="34" charset="0"/>
              </a:rPr>
              <a:t>Barneloven</a:t>
            </a:r>
            <a:r>
              <a:rPr lang="nb-NO" altLang="nb-NO" sz="2400" dirty="0">
                <a:solidFill>
                  <a:srgbClr val="C00000"/>
                </a:solidFill>
                <a:latin typeface="Arial" panose="020B0604020202020204" pitchFamily="34" charset="0"/>
                <a:cs typeface="Arial" panose="020B0604020202020204" pitchFamily="34" charset="0"/>
              </a:rPr>
              <a:t> </a:t>
            </a:r>
            <a:r>
              <a:rPr lang="nb-NO" altLang="nb-NO" sz="2400" b="1" dirty="0">
                <a:solidFill>
                  <a:srgbClr val="C00000"/>
                </a:solidFill>
                <a:latin typeface="Arial" panose="020B0604020202020204" pitchFamily="34" charset="0"/>
                <a:cs typeface="Arial" panose="020B0604020202020204" pitchFamily="34" charset="0"/>
              </a:rPr>
              <a:t>§4a</a:t>
            </a:r>
            <a:r>
              <a:rPr lang="nb-NO" altLang="nb-NO" sz="2400" dirty="0">
                <a:solidFill>
                  <a:schemeClr val="tx1"/>
                </a:solidFill>
                <a:latin typeface="Arial" panose="020B0604020202020204" pitchFamily="34" charset="0"/>
                <a:cs typeface="Arial" panose="020B0604020202020204" pitchFamily="34" charset="0"/>
              </a:rPr>
              <a:t>: </a:t>
            </a:r>
            <a:r>
              <a:rPr lang="nb-NO" altLang="nb-NO" i="1" dirty="0">
                <a:solidFill>
                  <a:schemeClr val="tx1"/>
                </a:solidFill>
                <a:latin typeface="Arial" panose="020B0604020202020204" pitchFamily="34" charset="0"/>
                <a:cs typeface="Arial" panose="020B0604020202020204" pitchFamily="34" charset="0"/>
              </a:rPr>
              <a:t>«</a:t>
            </a:r>
            <a:r>
              <a:rPr lang="nb-NO" altLang="nb-NO" sz="2400" i="1" dirty="0" err="1">
                <a:solidFill>
                  <a:schemeClr val="tx1"/>
                </a:solidFill>
                <a:latin typeface="Arial" panose="020B0604020202020204" pitchFamily="34" charset="0"/>
                <a:cs typeface="Arial" panose="020B0604020202020204" pitchFamily="34" charset="0"/>
              </a:rPr>
              <a:t>Eit</a:t>
            </a:r>
            <a:r>
              <a:rPr lang="nb-NO" altLang="nb-NO" sz="2400" i="1" dirty="0">
                <a:solidFill>
                  <a:schemeClr val="tx1"/>
                </a:solidFill>
                <a:latin typeface="Arial" panose="020B0604020202020204" pitchFamily="34" charset="0"/>
                <a:cs typeface="Arial" panose="020B0604020202020204" pitchFamily="34" charset="0"/>
              </a:rPr>
              <a:t> barn kan </a:t>
            </a:r>
            <a:r>
              <a:rPr lang="nb-NO" altLang="nb-NO" sz="2400" i="1" dirty="0" err="1">
                <a:solidFill>
                  <a:schemeClr val="tx1"/>
                </a:solidFill>
                <a:latin typeface="Arial" panose="020B0604020202020204" pitchFamily="34" charset="0"/>
                <a:cs typeface="Arial" panose="020B0604020202020204" pitchFamily="34" charset="0"/>
              </a:rPr>
              <a:t>ikkje</a:t>
            </a:r>
            <a:r>
              <a:rPr lang="nb-NO" altLang="nb-NO" sz="2400" i="1" dirty="0">
                <a:solidFill>
                  <a:schemeClr val="tx1"/>
                </a:solidFill>
                <a:latin typeface="Arial" panose="020B0604020202020204" pitchFamily="34" charset="0"/>
                <a:cs typeface="Arial" panose="020B0604020202020204" pitchFamily="34" charset="0"/>
              </a:rPr>
              <a:t> ha både </a:t>
            </a:r>
            <a:r>
              <a:rPr lang="nb-NO" altLang="nb-NO" sz="2400" i="1" dirty="0" err="1">
                <a:solidFill>
                  <a:schemeClr val="tx1"/>
                </a:solidFill>
                <a:latin typeface="Arial" panose="020B0604020202020204" pitchFamily="34" charset="0"/>
                <a:cs typeface="Arial" panose="020B0604020202020204" pitchFamily="34" charset="0"/>
              </a:rPr>
              <a:t>ein</a:t>
            </a:r>
            <a:r>
              <a:rPr lang="nb-NO" altLang="nb-NO" sz="2400" i="1" dirty="0">
                <a:solidFill>
                  <a:schemeClr val="tx1"/>
                </a:solidFill>
                <a:latin typeface="Arial" panose="020B0604020202020204" pitchFamily="34" charset="0"/>
                <a:cs typeface="Arial" panose="020B0604020202020204" pitchFamily="34" charset="0"/>
              </a:rPr>
              <a:t> far og ei </a:t>
            </a:r>
            <a:r>
              <a:rPr lang="nb-NO" altLang="nb-NO" sz="2400" i="1" dirty="0" err="1">
                <a:solidFill>
                  <a:schemeClr val="tx1"/>
                </a:solidFill>
                <a:latin typeface="Arial" panose="020B0604020202020204" pitchFamily="34" charset="0"/>
                <a:cs typeface="Arial" panose="020B0604020202020204" pitchFamily="34" charset="0"/>
              </a:rPr>
              <a:t>medmor</a:t>
            </a:r>
            <a:r>
              <a:rPr lang="nb-NO" altLang="nb-NO" sz="2400" i="1" dirty="0">
                <a:solidFill>
                  <a:schemeClr val="tx1"/>
                </a:solidFill>
                <a:latin typeface="Arial" panose="020B0604020202020204" pitchFamily="34" charset="0"/>
                <a:cs typeface="Arial" panose="020B0604020202020204" pitchFamily="34" charset="0"/>
              </a:rPr>
              <a:t>.» </a:t>
            </a:r>
            <a:r>
              <a:rPr lang="nb-NO" altLang="nb-NO" sz="2400" dirty="0" err="1">
                <a:solidFill>
                  <a:schemeClr val="tx1"/>
                </a:solidFill>
                <a:latin typeface="Arial" panose="020B0604020202020204" pitchFamily="34" charset="0"/>
                <a:cs typeface="Arial" panose="020B0604020202020204" pitchFamily="34" charset="0"/>
              </a:rPr>
              <a:t>Dvs</a:t>
            </a:r>
            <a:r>
              <a:rPr lang="nb-NO" altLang="nb-NO" sz="2400" dirty="0">
                <a:solidFill>
                  <a:schemeClr val="tx1"/>
                </a:solidFill>
                <a:latin typeface="Arial" panose="020B0604020202020204" pitchFamily="34" charset="0"/>
                <a:cs typeface="Arial" panose="020B0604020202020204" pitchFamily="34" charset="0"/>
              </a:rPr>
              <a:t>: Et barn med ”</a:t>
            </a:r>
            <a:r>
              <a:rPr lang="nb-NO" altLang="nb-NO" sz="2400" dirty="0" err="1">
                <a:solidFill>
                  <a:schemeClr val="tx1"/>
                </a:solidFill>
                <a:latin typeface="Arial" panose="020B0604020202020204" pitchFamily="34" charset="0"/>
                <a:cs typeface="Arial" panose="020B0604020202020204" pitchFamily="34" charset="0"/>
              </a:rPr>
              <a:t>medmor</a:t>
            </a:r>
            <a:r>
              <a:rPr lang="nb-NO" altLang="nb-NO" sz="2400" dirty="0">
                <a:solidFill>
                  <a:schemeClr val="tx1"/>
                </a:solidFill>
                <a:latin typeface="Arial" panose="020B0604020202020204" pitchFamily="34" charset="0"/>
                <a:cs typeface="Arial" panose="020B0604020202020204" pitchFamily="34" charset="0"/>
              </a:rPr>
              <a:t>” har ingen far og farsslekt. </a:t>
            </a:r>
          </a:p>
          <a:p>
            <a:pPr marL="514350" marR="0" indent="-514350" algn="l">
              <a:buFont typeface="Wingdings 2" pitchFamily="18" charset="2"/>
              <a:buAutoNum type="arabicParenR"/>
            </a:pPr>
            <a:r>
              <a:rPr lang="nb-NO" altLang="nb-NO" sz="2400" b="1" dirty="0">
                <a:solidFill>
                  <a:srgbClr val="C00000"/>
                </a:solidFill>
                <a:latin typeface="Arial" panose="020B0604020202020204" pitchFamily="34" charset="0"/>
                <a:cs typeface="Arial" panose="020B0604020202020204" pitchFamily="34" charset="0"/>
              </a:rPr>
              <a:t>Adopsjonsloven</a:t>
            </a:r>
            <a:r>
              <a:rPr lang="nb-NO" altLang="nb-NO" sz="2400" dirty="0">
                <a:solidFill>
                  <a:schemeClr val="tx1"/>
                </a:solidFill>
                <a:latin typeface="Arial" panose="020B0604020202020204" pitchFamily="34" charset="0"/>
                <a:cs typeface="Arial" panose="020B0604020202020204" pitchFamily="34" charset="0"/>
              </a:rPr>
              <a:t>: To menn eller to kvinner kan adoptere utenlandske og norske barn på lik linje med mann og kvinne.</a:t>
            </a:r>
          </a:p>
          <a:p>
            <a:pPr marL="514350" marR="0" indent="-514350" algn="l">
              <a:buFont typeface="Wingdings 2" pitchFamily="18" charset="2"/>
              <a:buAutoNum type="arabicParenR"/>
            </a:pPr>
            <a:r>
              <a:rPr lang="nb-NO" altLang="nb-NO" sz="2400" b="1" dirty="0">
                <a:solidFill>
                  <a:srgbClr val="C00000"/>
                </a:solidFill>
                <a:latin typeface="Arial" panose="020B0604020202020204" pitchFamily="34" charset="0"/>
                <a:cs typeface="Arial" panose="020B0604020202020204" pitchFamily="34" charset="0"/>
              </a:rPr>
              <a:t>Partnerskapsloven</a:t>
            </a:r>
            <a:r>
              <a:rPr lang="nb-NO" altLang="nb-NO" sz="2400" dirty="0">
                <a:solidFill>
                  <a:schemeClr val="tx1"/>
                </a:solidFill>
                <a:latin typeface="Arial" panose="020B0604020202020204" pitchFamily="34" charset="0"/>
                <a:cs typeface="Arial" panose="020B0604020202020204" pitchFamily="34" charset="0"/>
              </a:rPr>
              <a:t>: Avskaffet.</a:t>
            </a:r>
            <a:endParaRPr lang="nb-NO" altLang="nb-NO" sz="1100" dirty="0">
              <a:solidFill>
                <a:schemeClr val="tx1"/>
              </a:solidFill>
              <a:latin typeface="Arial" panose="020B0604020202020204" pitchFamily="34" charset="0"/>
              <a:cs typeface="Arial" panose="020B0604020202020204" pitchFamily="34" charset="0"/>
            </a:endParaRPr>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1822320"/>
            <a:ext cx="2088232" cy="1174631"/>
          </a:xfrm>
          <a:prstGeom prst="rect">
            <a:avLst/>
          </a:prstGeom>
        </p:spPr>
      </p:pic>
    </p:spTree>
    <p:extLst>
      <p:ext uri="{BB962C8B-B14F-4D97-AF65-F5344CB8AC3E}">
        <p14:creationId xmlns:p14="http://schemas.microsoft.com/office/powerpoint/2010/main" val="223795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539552" y="188640"/>
            <a:ext cx="8424936" cy="6601807"/>
          </a:xfrm>
          <a:prstGeom prst="rect">
            <a:avLst/>
          </a:prstGeom>
        </p:spPr>
        <p:txBody>
          <a:bodyPr wrap="square">
            <a:spAutoFit/>
          </a:bodyPr>
          <a:lstStyle/>
          <a:p>
            <a:r>
              <a:rPr lang="nb-NO" sz="2800" b="1" dirty="0">
                <a:solidFill>
                  <a:srgbClr val="7030A0"/>
                </a:solidFill>
                <a:latin typeface="Arial Black" panose="020B0A04020102020204" pitchFamily="34" charset="0"/>
              </a:rPr>
              <a:t>Den radikale</a:t>
            </a:r>
            <a:br>
              <a:rPr lang="nb-NO" sz="2800" b="1" dirty="0">
                <a:solidFill>
                  <a:srgbClr val="7030A0"/>
                </a:solidFill>
                <a:latin typeface="Arial Black" panose="020B0A04020102020204" pitchFamily="34" charset="0"/>
              </a:rPr>
            </a:br>
            <a:r>
              <a:rPr lang="nb-NO" sz="4400" b="1" dirty="0">
                <a:solidFill>
                  <a:srgbClr val="7030A0"/>
                </a:solidFill>
                <a:latin typeface="Arial Black" panose="020B0A04020102020204" pitchFamily="34" charset="0"/>
              </a:rPr>
              <a:t>kjønnsideologien</a:t>
            </a:r>
            <a:endParaRPr lang="nb-NO" sz="4000" b="1" dirty="0">
              <a:solidFill>
                <a:srgbClr val="7030A0"/>
              </a:solidFill>
              <a:latin typeface="Arial Black" panose="020B0A04020102020204" pitchFamily="34" charset="0"/>
            </a:endParaRPr>
          </a:p>
          <a:p>
            <a:r>
              <a:rPr lang="nb-NO" sz="1100" b="1" dirty="0">
                <a:solidFill>
                  <a:srgbClr val="C00000"/>
                </a:solidFill>
                <a:latin typeface="Berlin Sans FB Demi" panose="020E0802020502020306" pitchFamily="34" charset="0"/>
              </a:rPr>
              <a:t/>
            </a:r>
            <a:br>
              <a:rPr lang="nb-NO" sz="1100" b="1" dirty="0">
                <a:solidFill>
                  <a:srgbClr val="C00000"/>
                </a:solidFill>
                <a:latin typeface="Berlin Sans FB Demi" panose="020E0802020502020306" pitchFamily="34" charset="0"/>
              </a:rPr>
            </a:br>
            <a:r>
              <a:rPr lang="nb-NO" sz="2200" b="1" dirty="0">
                <a:latin typeface="+mj-lt"/>
              </a:rPr>
              <a:t>1) ALT ER NATURLIG OG NORMALT</a:t>
            </a:r>
            <a:r>
              <a:rPr lang="nb-NO" sz="2100" b="1" dirty="0">
                <a:latin typeface="+mj-lt"/>
              </a:rPr>
              <a:t>.  </a:t>
            </a:r>
            <a:r>
              <a:rPr lang="nb-NO" sz="2100" dirty="0">
                <a:latin typeface="+mj-lt"/>
              </a:rPr>
              <a:t>I den nye tenkningen om kjønn og samliv er alle kjønnsuttrykk, alle kjønnsidentiteter og alle seksuelle orienteringer helt sidestilte:  </a:t>
            </a:r>
            <a:br>
              <a:rPr lang="nb-NO" sz="2100" dirty="0">
                <a:latin typeface="+mj-lt"/>
              </a:rPr>
            </a:br>
            <a:endParaRPr lang="nb-NO" sz="100" dirty="0">
              <a:latin typeface="+mj-lt"/>
            </a:endParaRPr>
          </a:p>
          <a:p>
            <a:r>
              <a:rPr lang="nb-NO" sz="500" b="1" dirty="0">
                <a:solidFill>
                  <a:srgbClr val="C00000"/>
                </a:solidFill>
                <a:latin typeface="+mj-lt"/>
              </a:rPr>
              <a:t>	</a:t>
            </a:r>
            <a:r>
              <a:rPr lang="nb-NO" sz="2400" b="1" dirty="0">
                <a:solidFill>
                  <a:srgbClr val="C00000"/>
                </a:solidFill>
                <a:latin typeface="+mj-lt"/>
              </a:rPr>
              <a:t>Hetero, homo, bi, </a:t>
            </a:r>
            <a:r>
              <a:rPr lang="nb-NO" sz="2400" b="1" dirty="0" err="1">
                <a:solidFill>
                  <a:srgbClr val="C00000"/>
                </a:solidFill>
                <a:latin typeface="+mj-lt"/>
              </a:rPr>
              <a:t>poly</a:t>
            </a:r>
            <a:r>
              <a:rPr lang="nb-NO" sz="2400" b="1" dirty="0">
                <a:solidFill>
                  <a:srgbClr val="C00000"/>
                </a:solidFill>
                <a:latin typeface="+mj-lt"/>
              </a:rPr>
              <a:t>, </a:t>
            </a:r>
            <a:r>
              <a:rPr lang="nb-NO" sz="2400" b="1" dirty="0" err="1">
                <a:solidFill>
                  <a:srgbClr val="C00000"/>
                </a:solidFill>
                <a:latin typeface="+mj-lt"/>
              </a:rPr>
              <a:t>pan</a:t>
            </a:r>
            <a:r>
              <a:rPr lang="nb-NO" sz="2400" b="1" dirty="0">
                <a:solidFill>
                  <a:srgbClr val="C00000"/>
                </a:solidFill>
                <a:latin typeface="+mj-lt"/>
              </a:rPr>
              <a:t>, trans, osv., osv.</a:t>
            </a:r>
            <a:r>
              <a:rPr lang="nb-NO" sz="2400" dirty="0">
                <a:solidFill>
                  <a:srgbClr val="C00000"/>
                </a:solidFill>
                <a:latin typeface="+mj-lt"/>
              </a:rPr>
              <a:t> </a:t>
            </a:r>
            <a:br>
              <a:rPr lang="nb-NO" sz="2400" dirty="0">
                <a:solidFill>
                  <a:srgbClr val="C00000"/>
                </a:solidFill>
                <a:latin typeface="+mj-lt"/>
              </a:rPr>
            </a:br>
            <a:r>
              <a:rPr lang="nb-NO" sz="2100" dirty="0">
                <a:latin typeface="+mj-lt"/>
              </a:rPr>
              <a:t>– alt vurderes som like naturlig, normalt og etisk høyverdig for barn og ungdom, for voksne og for samfunnet. </a:t>
            </a:r>
            <a:br>
              <a:rPr lang="nb-NO" sz="2100" dirty="0">
                <a:latin typeface="+mj-lt"/>
              </a:rPr>
            </a:br>
            <a:endParaRPr lang="nb-NO" sz="1000" dirty="0">
              <a:latin typeface="+mj-lt"/>
            </a:endParaRPr>
          </a:p>
          <a:p>
            <a:r>
              <a:rPr lang="nb-NO" sz="2200" b="1" dirty="0">
                <a:latin typeface="Arial" panose="020B0604020202020204" pitchFamily="34" charset="0"/>
                <a:cs typeface="Arial" panose="020B0604020202020204" pitchFamily="34" charset="0"/>
              </a:rPr>
              <a:t>2)</a:t>
            </a:r>
            <a:r>
              <a:rPr lang="nb-NO" sz="2200" dirty="0"/>
              <a:t> </a:t>
            </a:r>
            <a:r>
              <a:rPr lang="nb-NO" sz="2200" b="1" dirty="0">
                <a:latin typeface="+mj-lt"/>
              </a:rPr>
              <a:t>KJØNN ER FLEKSIBELT. </a:t>
            </a:r>
            <a:r>
              <a:rPr lang="nb-NO" sz="2100" dirty="0">
                <a:latin typeface="+mj-lt"/>
              </a:rPr>
              <a:t>Betydningen av kjønn, betydningen av mann og kvinne, og av far og mor er opphevet. Kjønnsidentitet er ikke fastlagt, men kan endres. Det finnes mange kjønn.</a:t>
            </a:r>
          </a:p>
          <a:p>
            <a:endParaRPr lang="nb-NO" sz="1050" b="1" dirty="0">
              <a:latin typeface="+mj-lt"/>
            </a:endParaRPr>
          </a:p>
          <a:p>
            <a:r>
              <a:rPr lang="nb-NO" sz="2200" b="1" dirty="0">
                <a:latin typeface="+mj-lt"/>
              </a:rPr>
              <a:t>3) IDEALET. </a:t>
            </a:r>
            <a:r>
              <a:rPr lang="nb-NO" sz="2100" dirty="0">
                <a:latin typeface="+mj-lt"/>
              </a:rPr>
              <a:t>All seksualitet, alle typer samliv og alle seksuelle handlinger som er frivillige mellom likeverdige personer, vurderes positivt. Idealet er et grenseløst mangfold.</a:t>
            </a:r>
          </a:p>
          <a:p>
            <a:endParaRPr lang="nb-NO" sz="1050" b="1" dirty="0">
              <a:latin typeface="+mj-lt"/>
              <a:cs typeface="Arial" panose="020B0604020202020204" pitchFamily="34" charset="0"/>
            </a:endParaRPr>
          </a:p>
          <a:p>
            <a:r>
              <a:rPr lang="nb-NO" sz="2200" b="1" dirty="0">
                <a:latin typeface="Arial" panose="020B0604020202020204" pitchFamily="34" charset="0"/>
                <a:cs typeface="Arial" panose="020B0604020202020204" pitchFamily="34" charset="0"/>
              </a:rPr>
              <a:t>4) VOKSENPERSPEKTIV. </a:t>
            </a:r>
            <a:r>
              <a:rPr lang="nb-NO" sz="2100" dirty="0">
                <a:latin typeface="+mj-lt"/>
              </a:rPr>
              <a:t>Fokus ligger på voksnes ønsker, krav </a:t>
            </a:r>
            <a:br>
              <a:rPr lang="nb-NO" sz="2100" dirty="0">
                <a:latin typeface="+mj-lt"/>
              </a:rPr>
            </a:br>
            <a:r>
              <a:rPr lang="nb-NO" sz="2100" dirty="0">
                <a:latin typeface="+mj-lt"/>
              </a:rPr>
              <a:t>og behov. Barns rettigheter snakkes det lite om.</a:t>
            </a:r>
          </a:p>
          <a:p>
            <a:endParaRPr lang="nb-NO" sz="600" dirty="0">
              <a:latin typeface="+mj-lt"/>
            </a:endParaRPr>
          </a:p>
        </p:txBody>
      </p:sp>
      <p:pic>
        <p:nvPicPr>
          <p:cNvPr id="3" name="Picture 4" descr="Bilderesultat for polyam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8334"/>
            <a:ext cx="2664296" cy="1496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19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nvSpPr>
        <p:spPr>
          <a:xfrm>
            <a:off x="683568" y="305361"/>
            <a:ext cx="7848872" cy="1200329"/>
          </a:xfrm>
          <a:prstGeom prst="rect">
            <a:avLst/>
          </a:prstGeom>
          <a:noFill/>
        </p:spPr>
        <p:txBody>
          <a:bodyPr wrap="square" rtlCol="0">
            <a:spAutoFit/>
          </a:bodyPr>
          <a:lstStyle/>
          <a:p>
            <a:pPr algn="ctr"/>
            <a:r>
              <a:rPr lang="nb-NO" sz="4000" dirty="0">
                <a:solidFill>
                  <a:srgbClr val="7030A0"/>
                </a:solidFill>
                <a:latin typeface="Arial Black" panose="020B0A04020102020204" pitchFamily="34" charset="0"/>
              </a:rPr>
              <a:t>Utfordringen </a:t>
            </a:r>
            <a:br>
              <a:rPr lang="nb-NO" sz="4000" dirty="0">
                <a:solidFill>
                  <a:srgbClr val="7030A0"/>
                </a:solidFill>
                <a:latin typeface="Arial Black" panose="020B0A04020102020204" pitchFamily="34" charset="0"/>
              </a:rPr>
            </a:br>
            <a:r>
              <a:rPr lang="nb-NO" sz="3200" b="1" dirty="0">
                <a:latin typeface="+mj-lt"/>
              </a:rPr>
              <a:t>fra den radikale kjønnsideologien</a:t>
            </a:r>
            <a:endParaRPr lang="nb-NO" sz="1600" b="1" dirty="0">
              <a:latin typeface="+mj-lt"/>
            </a:endParaRPr>
          </a:p>
        </p:txBody>
      </p:sp>
      <p:sp>
        <p:nvSpPr>
          <p:cNvPr id="6" name="TekstSylinder 5"/>
          <p:cNvSpPr txBox="1"/>
          <p:nvPr/>
        </p:nvSpPr>
        <p:spPr>
          <a:xfrm>
            <a:off x="467544" y="1721996"/>
            <a:ext cx="8064896" cy="5709255"/>
          </a:xfrm>
          <a:prstGeom prst="rect">
            <a:avLst/>
          </a:prstGeom>
          <a:noFill/>
        </p:spPr>
        <p:txBody>
          <a:bodyPr wrap="square" rtlCol="0">
            <a:spAutoFit/>
          </a:bodyPr>
          <a:lstStyle/>
          <a:p>
            <a:r>
              <a:rPr lang="nb-NO" sz="2200" dirty="0">
                <a:latin typeface="+mj-lt"/>
              </a:rPr>
              <a:t>Hovedutfordringen i debatten om samliv, ekteskap </a:t>
            </a:r>
            <a:r>
              <a:rPr lang="nb-NO" sz="2200">
                <a:latin typeface="+mj-lt"/>
              </a:rPr>
              <a:t>og barn er </a:t>
            </a:r>
            <a:r>
              <a:rPr lang="nb-NO" sz="2200" dirty="0">
                <a:latin typeface="+mj-lt"/>
              </a:rPr>
              <a:t>ikke homofili, men den nye, radikale kjønnstenkningen. Den </a:t>
            </a:r>
            <a:r>
              <a:rPr lang="nb-NO" sz="2200" dirty="0">
                <a:latin typeface="Arial" panose="020B0604020202020204" pitchFamily="34" charset="0"/>
                <a:cs typeface="Arial" panose="020B0604020202020204" pitchFamily="34" charset="0"/>
              </a:rPr>
              <a:t>kolliderer med grunnleggende sannheter i kristen samlivsetikk. </a:t>
            </a:r>
            <a:r>
              <a:rPr lang="nb-NO" sz="2400" dirty="0">
                <a:latin typeface="Arial" panose="020B0604020202020204" pitchFamily="34" charset="0"/>
                <a:cs typeface="Arial" panose="020B0604020202020204" pitchFamily="34" charset="0"/>
              </a:rPr>
              <a:t/>
            </a:r>
            <a:br>
              <a:rPr lang="nb-NO" sz="2400" dirty="0">
                <a:latin typeface="Arial" panose="020B0604020202020204" pitchFamily="34" charset="0"/>
                <a:cs typeface="Arial" panose="020B0604020202020204" pitchFamily="34" charset="0"/>
              </a:rPr>
            </a:br>
            <a:r>
              <a:rPr lang="nb-NO" sz="900" dirty="0">
                <a:latin typeface="Arial" panose="020B0604020202020204" pitchFamily="34" charset="0"/>
                <a:cs typeface="Arial" panose="020B0604020202020204" pitchFamily="34" charset="0"/>
              </a:rPr>
              <a:t/>
            </a:r>
            <a:br>
              <a:rPr lang="nb-NO" sz="900" dirty="0">
                <a:latin typeface="Arial" panose="020B0604020202020204" pitchFamily="34" charset="0"/>
                <a:cs typeface="Arial" panose="020B0604020202020204" pitchFamily="34" charset="0"/>
              </a:rPr>
            </a:br>
            <a:endParaRPr lang="nb-NO" sz="600" dirty="0">
              <a:latin typeface="Arial" panose="020B0604020202020204" pitchFamily="34" charset="0"/>
              <a:cs typeface="Arial" panose="020B0604020202020204" pitchFamily="34" charset="0"/>
            </a:endParaRPr>
          </a:p>
          <a:p>
            <a:pPr>
              <a:lnSpc>
                <a:spcPts val="4200"/>
              </a:lnSpc>
            </a:pPr>
            <a:r>
              <a:rPr lang="nb-NO" sz="2800" dirty="0">
                <a:latin typeface="Arial" panose="020B0604020202020204" pitchFamily="34" charset="0"/>
                <a:cs typeface="Arial" panose="020B0604020202020204" pitchFamily="34" charset="0"/>
              </a:rPr>
              <a:t>	1. </a:t>
            </a:r>
            <a:r>
              <a:rPr lang="nb-NO" sz="2800" b="1" dirty="0">
                <a:latin typeface="Arial" panose="020B0604020202020204" pitchFamily="34" charset="0"/>
                <a:cs typeface="Arial" panose="020B0604020202020204" pitchFamily="34" charset="0"/>
              </a:rPr>
              <a:t>Kjønn</a:t>
            </a:r>
            <a:endParaRPr lang="nb-NO" sz="2800" dirty="0">
              <a:latin typeface="Arial" panose="020B0604020202020204" pitchFamily="34" charset="0"/>
              <a:cs typeface="Arial" panose="020B0604020202020204" pitchFamily="34" charset="0"/>
            </a:endParaRPr>
          </a:p>
          <a:p>
            <a:pPr>
              <a:lnSpc>
                <a:spcPts val="4200"/>
              </a:lnSpc>
            </a:pPr>
            <a:r>
              <a:rPr lang="nb-NO" sz="2800" dirty="0">
                <a:latin typeface="Arial" panose="020B0604020202020204" pitchFamily="34" charset="0"/>
                <a:cs typeface="Arial" panose="020B0604020202020204" pitchFamily="34" charset="0"/>
              </a:rPr>
              <a:t>	2. </a:t>
            </a:r>
            <a:r>
              <a:rPr lang="nb-NO" sz="2800" b="1" dirty="0">
                <a:latin typeface="Arial" panose="020B0604020202020204" pitchFamily="34" charset="0"/>
                <a:cs typeface="Arial" panose="020B0604020202020204" pitchFamily="34" charset="0"/>
              </a:rPr>
              <a:t>Seksualitet</a:t>
            </a:r>
            <a:endParaRPr lang="nb-NO" sz="2800" dirty="0">
              <a:latin typeface="Arial" panose="020B0604020202020204" pitchFamily="34" charset="0"/>
              <a:cs typeface="Arial" panose="020B0604020202020204" pitchFamily="34" charset="0"/>
            </a:endParaRPr>
          </a:p>
          <a:p>
            <a:pPr>
              <a:lnSpc>
                <a:spcPts val="4200"/>
              </a:lnSpc>
            </a:pPr>
            <a:r>
              <a:rPr lang="nb-NO" sz="2800" dirty="0">
                <a:latin typeface="Arial" panose="020B0604020202020204" pitchFamily="34" charset="0"/>
                <a:cs typeface="Arial" panose="020B0604020202020204" pitchFamily="34" charset="0"/>
              </a:rPr>
              <a:t>	3. </a:t>
            </a:r>
            <a:r>
              <a:rPr lang="nb-NO" sz="2800" b="1" dirty="0">
                <a:latin typeface="Arial" panose="020B0604020202020204" pitchFamily="34" charset="0"/>
                <a:cs typeface="Arial" panose="020B0604020202020204" pitchFamily="34" charset="0"/>
              </a:rPr>
              <a:t>Foreldreskap</a:t>
            </a:r>
            <a:endParaRPr lang="nb-NO" sz="2800" dirty="0">
              <a:latin typeface="Arial" panose="020B0604020202020204" pitchFamily="34" charset="0"/>
              <a:cs typeface="Arial" panose="020B0604020202020204" pitchFamily="34" charset="0"/>
            </a:endParaRPr>
          </a:p>
          <a:p>
            <a:pPr>
              <a:lnSpc>
                <a:spcPts val="4200"/>
              </a:lnSpc>
            </a:pPr>
            <a:r>
              <a:rPr lang="nb-NO" sz="2800" dirty="0">
                <a:latin typeface="Arial" panose="020B0604020202020204" pitchFamily="34" charset="0"/>
                <a:cs typeface="Arial" panose="020B0604020202020204" pitchFamily="34" charset="0"/>
              </a:rPr>
              <a:t>	4. </a:t>
            </a:r>
            <a:r>
              <a:rPr lang="nb-NO" sz="2800" b="1" dirty="0">
                <a:latin typeface="Arial" panose="020B0604020202020204" pitchFamily="34" charset="0"/>
                <a:cs typeface="Arial" panose="020B0604020202020204" pitchFamily="34" charset="0"/>
              </a:rPr>
              <a:t>Barn</a:t>
            </a:r>
            <a:endParaRPr lang="nb-NO" sz="2800" dirty="0">
              <a:latin typeface="Arial" panose="020B0604020202020204" pitchFamily="34" charset="0"/>
              <a:cs typeface="Arial" panose="020B0604020202020204" pitchFamily="34" charset="0"/>
            </a:endParaRPr>
          </a:p>
          <a:p>
            <a:pPr>
              <a:lnSpc>
                <a:spcPts val="4200"/>
              </a:lnSpc>
            </a:pPr>
            <a:r>
              <a:rPr lang="nb-NO" sz="2800" dirty="0">
                <a:latin typeface="Arial" panose="020B0604020202020204" pitchFamily="34" charset="0"/>
                <a:cs typeface="Arial" panose="020B0604020202020204" pitchFamily="34" charset="0"/>
              </a:rPr>
              <a:t>	5. </a:t>
            </a:r>
            <a:r>
              <a:rPr lang="nb-NO" sz="2800" b="1" dirty="0">
                <a:latin typeface="Arial" panose="020B0604020202020204" pitchFamily="34" charset="0"/>
                <a:cs typeface="Arial" panose="020B0604020202020204" pitchFamily="34" charset="0"/>
              </a:rPr>
              <a:t>Ekteskap</a:t>
            </a:r>
            <a:endParaRPr lang="nb-NO" sz="2800" dirty="0">
              <a:latin typeface="Arial" panose="020B0604020202020204" pitchFamily="34" charset="0"/>
              <a:cs typeface="Arial" panose="020B0604020202020204" pitchFamily="34" charset="0"/>
            </a:endParaRPr>
          </a:p>
          <a:p>
            <a:pPr>
              <a:lnSpc>
                <a:spcPts val="4200"/>
              </a:lnSpc>
            </a:pPr>
            <a:r>
              <a:rPr lang="nb-NO" sz="2800" dirty="0">
                <a:latin typeface="Arial" panose="020B0604020202020204" pitchFamily="34" charset="0"/>
                <a:cs typeface="Arial" panose="020B0604020202020204" pitchFamily="34" charset="0"/>
              </a:rPr>
              <a:t>	6. </a:t>
            </a:r>
            <a:r>
              <a:rPr lang="nb-NO" sz="2800" b="1" dirty="0">
                <a:latin typeface="Arial" panose="020B0604020202020204" pitchFamily="34" charset="0"/>
                <a:cs typeface="Arial" panose="020B0604020202020204" pitchFamily="34" charset="0"/>
              </a:rPr>
              <a:t>Familie</a:t>
            </a:r>
            <a:endParaRPr lang="nb-NO" sz="2800" dirty="0">
              <a:latin typeface="Arial" panose="020B0604020202020204" pitchFamily="34" charset="0"/>
              <a:cs typeface="Arial" panose="020B0604020202020204" pitchFamily="34" charset="0"/>
            </a:endParaRPr>
          </a:p>
          <a:p>
            <a:endParaRPr lang="nb-NO" sz="900" dirty="0"/>
          </a:p>
          <a:p>
            <a:r>
              <a:rPr lang="nb-NO" sz="2200" i="1" dirty="0">
                <a:latin typeface="Arial" panose="020B0604020202020204" pitchFamily="34" charset="0"/>
                <a:cs typeface="Arial" panose="020B0604020202020204" pitchFamily="34" charset="0"/>
              </a:rPr>
              <a:t/>
            </a:r>
            <a:br>
              <a:rPr lang="nb-NO" sz="2200" i="1" dirty="0">
                <a:latin typeface="Arial" panose="020B0604020202020204" pitchFamily="34" charset="0"/>
                <a:cs typeface="Arial" panose="020B0604020202020204" pitchFamily="34" charset="0"/>
              </a:rPr>
            </a:br>
            <a:r>
              <a:rPr lang="nb-NO" sz="2400" i="1" dirty="0">
                <a:latin typeface="Arial" panose="020B0604020202020204" pitchFamily="34" charset="0"/>
                <a:cs typeface="Arial" panose="020B0604020202020204" pitchFamily="34" charset="0"/>
              </a:rPr>
              <a:t/>
            </a:r>
            <a:br>
              <a:rPr lang="nb-NO" sz="2400" i="1" dirty="0">
                <a:latin typeface="Arial" panose="020B0604020202020204" pitchFamily="34" charset="0"/>
                <a:cs typeface="Arial" panose="020B0604020202020204" pitchFamily="34" charset="0"/>
              </a:rPr>
            </a:br>
            <a:endParaRPr lang="nb-NO" sz="2200" i="1" dirty="0">
              <a:latin typeface="Arial" panose="020B0604020202020204" pitchFamily="34" charset="0"/>
              <a:cs typeface="Arial" panose="020B0604020202020204" pitchFamily="34" charset="0"/>
            </a:endParaRPr>
          </a:p>
        </p:txBody>
      </p:sp>
      <p:pic>
        <p:nvPicPr>
          <p:cNvPr id="7" name="Picture 2" descr="Bilderesultat for eXTENDED FAMILY 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0812" y="3150652"/>
            <a:ext cx="4274136" cy="2942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76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395536" y="188640"/>
            <a:ext cx="8424936" cy="1446550"/>
          </a:xfrm>
          <a:prstGeom prst="rect">
            <a:avLst/>
          </a:prstGeom>
          <a:noFill/>
        </p:spPr>
        <p:txBody>
          <a:bodyPr wrap="square" rtlCol="0">
            <a:spAutoFit/>
          </a:bodyPr>
          <a:lstStyle/>
          <a:p>
            <a:pPr algn="ctr"/>
            <a:r>
              <a:rPr lang="nb-NO" sz="2400" dirty="0">
                <a:solidFill>
                  <a:srgbClr val="7030A0"/>
                </a:solidFill>
                <a:latin typeface="Arial Black" panose="020B0A04020102020204" pitchFamily="34" charset="0"/>
              </a:rPr>
              <a:t>Et helt nytt syn på barn og foreldreskap:</a:t>
            </a:r>
            <a:endParaRPr lang="nb-NO" sz="3600" dirty="0">
              <a:solidFill>
                <a:srgbClr val="7030A0"/>
              </a:solidFill>
              <a:latin typeface="Arial Black" panose="020B0A04020102020204" pitchFamily="34" charset="0"/>
            </a:endParaRPr>
          </a:p>
          <a:p>
            <a:pPr algn="ctr"/>
            <a:r>
              <a:rPr lang="nb-NO" sz="3200" dirty="0">
                <a:solidFill>
                  <a:srgbClr val="7030A0"/>
                </a:solidFill>
                <a:latin typeface="Arial Black" panose="020B0A04020102020204" pitchFamily="34" charset="0"/>
              </a:rPr>
              <a:t>«Finn frem kredittkortet og bestill drømmebabyen»</a:t>
            </a:r>
            <a:endParaRPr lang="nb-NO" sz="2800" dirty="0">
              <a:solidFill>
                <a:srgbClr val="7030A0"/>
              </a:solidFill>
              <a:latin typeface="Arial Black" panose="020B0A04020102020204"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561" y="1726392"/>
            <a:ext cx="9865097" cy="5086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346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95536" y="371272"/>
            <a:ext cx="8424936" cy="1400383"/>
          </a:xfrm>
          <a:prstGeom prst="rect">
            <a:avLst/>
          </a:prstGeom>
        </p:spPr>
        <p:txBody>
          <a:bodyPr wrap="square">
            <a:spAutoFit/>
          </a:bodyPr>
          <a:lstStyle/>
          <a:p>
            <a:pPr algn="ctr"/>
            <a:r>
              <a:rPr lang="nb-NO" sz="4000" b="1" dirty="0">
                <a:solidFill>
                  <a:srgbClr val="7030A0"/>
                </a:solidFill>
                <a:latin typeface="Arial Black" panose="020B0A04020102020204" pitchFamily="34" charset="0"/>
              </a:rPr>
              <a:t>«FRI – Foreningen for kjønns- </a:t>
            </a:r>
            <a:br>
              <a:rPr lang="nb-NO" sz="4000" b="1" dirty="0">
                <a:solidFill>
                  <a:srgbClr val="7030A0"/>
                </a:solidFill>
                <a:latin typeface="Arial Black" panose="020B0A04020102020204" pitchFamily="34" charset="0"/>
              </a:rPr>
            </a:br>
            <a:r>
              <a:rPr lang="nb-NO" sz="4000" b="1" dirty="0">
                <a:solidFill>
                  <a:srgbClr val="7030A0"/>
                </a:solidFill>
                <a:latin typeface="Arial Black" panose="020B0A04020102020204" pitchFamily="34" charset="0"/>
              </a:rPr>
              <a:t>og seksualitetsmangfold»</a:t>
            </a:r>
            <a:r>
              <a:rPr lang="nb-NO" dirty="0">
                <a:solidFill>
                  <a:srgbClr val="7030A0"/>
                </a:solidFill>
              </a:rPr>
              <a:t/>
            </a:r>
            <a:br>
              <a:rPr lang="nb-NO" dirty="0">
                <a:solidFill>
                  <a:srgbClr val="7030A0"/>
                </a:solidFill>
              </a:rPr>
            </a:br>
            <a:endParaRPr lang="nb-NO" sz="500" dirty="0">
              <a:solidFill>
                <a:srgbClr val="7030A0"/>
              </a:solidFill>
              <a:latin typeface="+mj-lt"/>
            </a:endParaRPr>
          </a:p>
        </p:txBody>
      </p:sp>
      <p:sp>
        <p:nvSpPr>
          <p:cNvPr id="3" name="TekstSylinder 2"/>
          <p:cNvSpPr txBox="1"/>
          <p:nvPr/>
        </p:nvSpPr>
        <p:spPr>
          <a:xfrm>
            <a:off x="539552" y="1739711"/>
            <a:ext cx="8352928" cy="5355312"/>
          </a:xfrm>
          <a:prstGeom prst="rect">
            <a:avLst/>
          </a:prstGeom>
          <a:noFill/>
        </p:spPr>
        <p:txBody>
          <a:bodyPr wrap="square" rtlCol="0">
            <a:spAutoFit/>
          </a:bodyPr>
          <a:lstStyle/>
          <a:p>
            <a:pPr marL="342900" indent="-342900">
              <a:buFont typeface="Wingdings"/>
              <a:buChar char="n"/>
            </a:pPr>
            <a:r>
              <a:rPr lang="nb-NO" sz="2400" dirty="0">
                <a:latin typeface="+mj-lt"/>
                <a:sym typeface="Wingdings"/>
              </a:rPr>
              <a:t>Fram til 2016 het foreningen «LLH – Landsforeningen </a:t>
            </a:r>
            <a:br>
              <a:rPr lang="nb-NO" sz="2400" dirty="0">
                <a:latin typeface="+mj-lt"/>
                <a:sym typeface="Wingdings"/>
              </a:rPr>
            </a:br>
            <a:r>
              <a:rPr lang="nb-NO" sz="2400" dirty="0">
                <a:latin typeface="+mj-lt"/>
                <a:sym typeface="Wingdings"/>
              </a:rPr>
              <a:t>for lesbiske, homofile, bifile og transpersoner». </a:t>
            </a:r>
            <a:br>
              <a:rPr lang="nb-NO" sz="2400" dirty="0">
                <a:latin typeface="+mj-lt"/>
                <a:sym typeface="Wingdings"/>
              </a:rPr>
            </a:br>
            <a:r>
              <a:rPr lang="nb-NO" sz="2400" dirty="0">
                <a:latin typeface="+mj-lt"/>
                <a:sym typeface="Wingdings"/>
              </a:rPr>
              <a:t>Foreningen har </a:t>
            </a:r>
            <a:r>
              <a:rPr lang="nb-NO" sz="2400" dirty="0" err="1">
                <a:latin typeface="+mj-lt"/>
                <a:sym typeface="Wingdings"/>
              </a:rPr>
              <a:t>ca</a:t>
            </a:r>
            <a:r>
              <a:rPr lang="nb-NO" sz="2400" dirty="0">
                <a:latin typeface="+mj-lt"/>
                <a:sym typeface="Wingdings"/>
              </a:rPr>
              <a:t> 3.000 medlemmer.</a:t>
            </a:r>
          </a:p>
          <a:p>
            <a:pPr marL="342900" indent="-342900">
              <a:buFont typeface="Wingdings"/>
              <a:buChar char="n"/>
            </a:pPr>
            <a:r>
              <a:rPr lang="nb-NO" sz="2400" dirty="0">
                <a:latin typeface="+mj-lt"/>
                <a:sym typeface="Wingdings"/>
              </a:rPr>
              <a:t>Foreningen er trolig den viktigste pådriveren</a:t>
            </a:r>
            <a:br>
              <a:rPr lang="nb-NO" sz="2400" dirty="0">
                <a:latin typeface="+mj-lt"/>
                <a:sym typeface="Wingdings"/>
              </a:rPr>
            </a:br>
            <a:r>
              <a:rPr lang="nb-NO" sz="2400" dirty="0">
                <a:latin typeface="+mj-lt"/>
                <a:sym typeface="Wingdings"/>
              </a:rPr>
              <a:t>for den nye og radikale kjønnstenkningen i Norge.</a:t>
            </a:r>
          </a:p>
          <a:p>
            <a:pPr marL="342900" indent="-342900">
              <a:buFont typeface="Wingdings"/>
              <a:buChar char="n"/>
            </a:pPr>
            <a:r>
              <a:rPr lang="nb-NO" sz="2400" dirty="0">
                <a:latin typeface="+mj-lt"/>
              </a:rPr>
              <a:t>En viktig setning i foreningens Politiske plattform: </a:t>
            </a:r>
            <a:br>
              <a:rPr lang="nb-NO" sz="2400" dirty="0">
                <a:latin typeface="+mj-lt"/>
              </a:rPr>
            </a:br>
            <a:r>
              <a:rPr lang="nb-NO" sz="2400" dirty="0">
                <a:latin typeface="+mj-lt"/>
              </a:rPr>
              <a:t>«FRI mener at </a:t>
            </a:r>
            <a:r>
              <a:rPr lang="nb-NO" sz="2400" b="1" dirty="0">
                <a:latin typeface="+mj-lt"/>
              </a:rPr>
              <a:t>alle former for seksuelle relasjoner </a:t>
            </a:r>
            <a:br>
              <a:rPr lang="nb-NO" sz="2400" b="1" dirty="0">
                <a:latin typeface="+mj-lt"/>
              </a:rPr>
            </a:br>
            <a:r>
              <a:rPr lang="nb-NO" sz="2400" b="1" dirty="0">
                <a:latin typeface="+mj-lt"/>
              </a:rPr>
              <a:t>eller handlinger</a:t>
            </a:r>
            <a:r>
              <a:rPr lang="nb-NO" sz="2400" dirty="0">
                <a:latin typeface="+mj-lt"/>
              </a:rPr>
              <a:t> som er basert på respekt, likeverd og samtykke er positivt.» </a:t>
            </a:r>
            <a:r>
              <a:rPr lang="nb-NO" dirty="0">
                <a:latin typeface="+mj-lt"/>
              </a:rPr>
              <a:t>(Vår uthevning)</a:t>
            </a:r>
            <a:r>
              <a:rPr lang="nb-NO" sz="2400" dirty="0">
                <a:latin typeface="+mj-lt"/>
              </a:rPr>
              <a:t> </a:t>
            </a:r>
          </a:p>
          <a:p>
            <a:pPr marL="342900" indent="-342900">
              <a:buFont typeface="Wingdings"/>
              <a:buChar char="n"/>
            </a:pPr>
            <a:r>
              <a:rPr lang="nb-NO" sz="2400" dirty="0">
                <a:latin typeface="+mj-lt"/>
                <a:sym typeface="Wingdings"/>
              </a:rPr>
              <a:t>Gjennom kurset «Rosa kompetanse» påvirker de hvert år hundrevis av lærere og barnehagelærere, helsepersonell og andre yrkesgrupper med sitt budskap. Alle kursene blir finansiert av staten.</a:t>
            </a:r>
          </a:p>
          <a:p>
            <a:endParaRPr lang="nb-NO" sz="1600" dirty="0">
              <a:latin typeface="+mj-lt"/>
            </a:endParaRPr>
          </a:p>
          <a:p>
            <a:endParaRPr lang="nb-NO" sz="1400" dirty="0">
              <a:latin typeface="+mj-lt"/>
            </a:endParaRPr>
          </a:p>
        </p:txBody>
      </p:sp>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320" y="2210961"/>
            <a:ext cx="1224136" cy="1002015"/>
          </a:xfrm>
          <a:prstGeom prst="rect">
            <a:avLst/>
          </a:prstGeom>
        </p:spPr>
      </p:pic>
    </p:spTree>
    <p:extLst>
      <p:ext uri="{BB962C8B-B14F-4D97-AF65-F5344CB8AC3E}">
        <p14:creationId xmlns:p14="http://schemas.microsoft.com/office/powerpoint/2010/main" val="368379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delse">
  <a:themeElements>
    <a:clrScheme name="Ledels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klassis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9720</TotalTime>
  <Words>1914</Words>
  <Application>Microsoft Office PowerPoint</Application>
  <PresentationFormat>Skjermfremvisning (4:3)</PresentationFormat>
  <Paragraphs>465</Paragraphs>
  <Slides>16</Slides>
  <Notes>16</Notes>
  <HiddenSlides>0</HiddenSlides>
  <MMClips>0</MMClips>
  <ScaleCrop>false</ScaleCrop>
  <HeadingPairs>
    <vt:vector size="4" baseType="variant">
      <vt:variant>
        <vt:lpstr>Tema</vt:lpstr>
      </vt:variant>
      <vt:variant>
        <vt:i4>1</vt:i4>
      </vt:variant>
      <vt:variant>
        <vt:lpstr>Lysbildetitler</vt:lpstr>
      </vt:variant>
      <vt:variant>
        <vt:i4>16</vt:i4>
      </vt:variant>
    </vt:vector>
  </HeadingPairs>
  <TitlesOfParts>
    <vt:vector size="17" baseType="lpstr">
      <vt:lpstr>Ledelse</vt:lpstr>
      <vt:lpstr>PowerPoint-presentasjon</vt:lpstr>
      <vt:lpstr>PowerPoint-presentasjon</vt:lpstr>
      <vt:lpstr>PowerPoint-presentasjon</vt:lpstr>
      <vt:lpstr>Noen sentrale årstall i norsk lovgivning </vt:lpstr>
      <vt:lpstr>Juni 2008: Stortinget vedtok radikale endringer i 5 lover</vt:lpstr>
      <vt:lpstr>PowerPoint-presentasjon</vt:lpstr>
      <vt:lpstr>PowerPoint-presentasjon</vt:lpstr>
      <vt:lpstr>PowerPoint-presentasjon</vt:lpstr>
      <vt:lpstr>PowerPoint-presentasjon</vt:lpstr>
      <vt:lpstr>Jesus som forbilde  og  Bibelen som autoritet</vt:lpstr>
      <vt:lpstr>PowerPoint-presentasjon</vt:lpstr>
      <vt:lpstr>PowerPoint-presentasjon</vt:lpstr>
      <vt:lpstr>PowerPoint-presentasjon</vt:lpstr>
      <vt:lpstr>PowerPoint-presentasjon</vt:lpstr>
      <vt:lpstr>PowerPoint-presentasjon</vt:lpstr>
      <vt:lpstr>  Tre grunnpillarer  i bibelsk familieteologi</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Microsoft</dc:creator>
  <cp:lastModifiedBy>Øivind Benestad</cp:lastModifiedBy>
  <cp:revision>526</cp:revision>
  <cp:lastPrinted>2017-09-23T07:06:30Z</cp:lastPrinted>
  <dcterms:created xsi:type="dcterms:W3CDTF">2016-09-22T08:37:23Z</dcterms:created>
  <dcterms:modified xsi:type="dcterms:W3CDTF">2019-04-15T10:04:06Z</dcterms:modified>
</cp:coreProperties>
</file>